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
  </p:notesMasterIdLst>
  <p:sldIdLst>
    <p:sldId id="256" r:id="rId2"/>
    <p:sldId id="258" r:id="rId3"/>
  </p:sldIdLst>
  <p:sldSz cx="9144000" cy="6858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1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0" d="100"/>
          <a:sy n="110" d="100"/>
        </p:scale>
        <p:origin x="-714" y="15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26F94D19-6140-466F-B093-B399A025CFEF}" type="datetimeFigureOut">
              <a:rPr lang="fr-FR" smtClean="0"/>
              <a:pPr/>
              <a:t>09/02/2017</a:t>
            </a:fld>
            <a:endParaRPr lang="fr-FR"/>
          </a:p>
        </p:txBody>
      </p:sp>
      <p:sp>
        <p:nvSpPr>
          <p:cNvPr id="4" name="Espace réservé de l'image des diapositives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9D2E6A35-37C9-45D4-8485-681D97441BE6}" type="slidenum">
              <a:rPr lang="fr-FR" smtClean="0"/>
              <a:pPr/>
              <a:t>‹N°›</a:t>
            </a:fld>
            <a:endParaRPr lang="fr-FR"/>
          </a:p>
        </p:txBody>
      </p:sp>
    </p:spTree>
    <p:extLst>
      <p:ext uri="{BB962C8B-B14F-4D97-AF65-F5344CB8AC3E}">
        <p14:creationId xmlns:p14="http://schemas.microsoft.com/office/powerpoint/2010/main" val="427944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D2E6A35-37C9-45D4-8485-681D97441BE6}"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09/02/2017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09/02/2017</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ljest.web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142852"/>
            <a:ext cx="3635896" cy="6978834"/>
          </a:xfrm>
          <a:prstGeom prst="rect">
            <a:avLst/>
          </a:prstGeom>
          <a:noFill/>
        </p:spPr>
        <p:txBody>
          <a:bodyPr wrap="square" rtlCol="0">
            <a:spAutoFit/>
          </a:bodyPr>
          <a:lstStyle/>
          <a:p>
            <a:pPr algn="ctr"/>
            <a:r>
              <a:rPr lang="fr-FR" sz="1000" dirty="0" smtClean="0">
                <a:latin typeface="Arial" pitchFamily="34" charset="0"/>
                <a:cs typeface="Arial" pitchFamily="34" charset="0"/>
              </a:rPr>
              <a:t>   </a:t>
            </a:r>
            <a:r>
              <a:rPr lang="fr-FR" sz="1000" b="1" dirty="0" smtClean="0"/>
              <a:t>RÉPUBLIQUE ALGÉRIENNE DÉMOCRATIQUE ET POPULAIRE</a:t>
            </a:r>
          </a:p>
          <a:p>
            <a:pPr algn="ctr"/>
            <a:r>
              <a:rPr lang="fr-FR" sz="1000" b="1" dirty="0" smtClean="0">
                <a:latin typeface="Arial" pitchFamily="34" charset="0"/>
                <a:cs typeface="Arial" pitchFamily="34" charset="0"/>
              </a:rPr>
              <a:t>MINISTERE DE L’ENSEIGNEMENT SUPERIEUR ET DE</a:t>
            </a:r>
          </a:p>
          <a:p>
            <a:pPr algn="ctr"/>
            <a:r>
              <a:rPr lang="fr-FR" sz="1000" b="1" dirty="0" smtClean="0">
                <a:latin typeface="Arial" pitchFamily="34" charset="0"/>
                <a:cs typeface="Arial" pitchFamily="34" charset="0"/>
              </a:rPr>
              <a:t> LA RECHERCHE SCIENTIFIQUE </a:t>
            </a:r>
          </a:p>
          <a:p>
            <a:pPr algn="ctr"/>
            <a:r>
              <a:rPr lang="fr-FR" sz="1000" b="1" dirty="0" smtClean="0">
                <a:latin typeface="Arial" pitchFamily="34" charset="0"/>
                <a:cs typeface="Arial" pitchFamily="34" charset="0"/>
              </a:rPr>
              <a:t>UNIVERSITE M’HAMED BOUGARA – BOUMERDES</a:t>
            </a:r>
          </a:p>
          <a:p>
            <a:pPr algn="ctr"/>
            <a:endParaRPr lang="fr-FR" sz="1000" b="1" dirty="0" smtClean="0"/>
          </a:p>
          <a:p>
            <a:pPr algn="ctr"/>
            <a:r>
              <a:rPr lang="fr-FR" sz="1050" b="1" dirty="0" smtClean="0">
                <a:latin typeface="Arial" pitchFamily="34" charset="0"/>
                <a:cs typeface="Arial" pitchFamily="34" charset="0"/>
              </a:rPr>
              <a:t>Faculté des Sciences</a:t>
            </a:r>
          </a:p>
          <a:p>
            <a:pPr algn="ctr"/>
            <a:endParaRPr lang="fr-FR" sz="1000" b="1" dirty="0" smtClean="0"/>
          </a:p>
          <a:p>
            <a:pPr algn="ctr"/>
            <a:endParaRPr lang="fr-FR" sz="1000" b="1" dirty="0" smtClean="0"/>
          </a:p>
          <a:p>
            <a:pPr algn="ctr"/>
            <a:r>
              <a:rPr lang="fr-FR" sz="1400" b="1" dirty="0" smtClean="0"/>
              <a:t>Le département de Chimie</a:t>
            </a:r>
          </a:p>
          <a:p>
            <a:pPr algn="ctr"/>
            <a:r>
              <a:rPr lang="fr-FR" sz="1000" b="1" dirty="0" smtClean="0"/>
              <a:t/>
            </a:r>
            <a:br>
              <a:rPr lang="fr-FR" sz="1000" b="1" dirty="0" smtClean="0"/>
            </a:br>
            <a:r>
              <a:rPr lang="fr-FR" sz="1000" dirty="0" smtClean="0"/>
              <a:t>En  collaboration avec </a:t>
            </a:r>
          </a:p>
          <a:p>
            <a:pPr algn="ctr"/>
            <a:r>
              <a:rPr lang="fr-FR" sz="1200" b="1" dirty="0" smtClean="0"/>
              <a:t>Le laboratoire Technologie Alimentaire</a:t>
            </a:r>
          </a:p>
          <a:p>
            <a:r>
              <a:rPr lang="fr-FR" sz="1200" b="1" dirty="0" smtClean="0"/>
              <a:t> </a:t>
            </a:r>
          </a:p>
          <a:p>
            <a:pPr algn="ctr"/>
            <a:r>
              <a:rPr lang="fr-FR" sz="1000" b="1" dirty="0" smtClean="0">
                <a:latin typeface="Georgia" pitchFamily="18" charset="0"/>
              </a:rPr>
              <a:t>Organisent</a:t>
            </a: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endParaRPr lang="fr-FR" sz="1000" b="1" dirty="0" smtClean="0">
              <a:latin typeface="Georgia" pitchFamily="18" charset="0"/>
            </a:endParaRPr>
          </a:p>
          <a:p>
            <a:pPr algn="ctr"/>
            <a:r>
              <a:rPr lang="fr-FR" sz="1000" b="1" i="1" dirty="0" smtClean="0"/>
              <a:t>Les meilleures communications pourront faire l’objet de publication dans la revue :</a:t>
            </a:r>
          </a:p>
          <a:p>
            <a:endParaRPr lang="fr-FR" sz="1000" b="1" dirty="0" smtClean="0"/>
          </a:p>
          <a:p>
            <a:r>
              <a:rPr lang="fr-FR" sz="1000" dirty="0" smtClean="0"/>
              <a:t>les meilleurs communications seront publiées dans le journal ' Algerian Journal of </a:t>
            </a:r>
            <a:r>
              <a:rPr lang="fr-FR" sz="1000" dirty="0" err="1" smtClean="0"/>
              <a:t>environmental</a:t>
            </a:r>
            <a:r>
              <a:rPr lang="fr-FR" sz="1000" dirty="0" smtClean="0"/>
              <a:t> Science and </a:t>
            </a:r>
            <a:r>
              <a:rPr lang="fr-FR" sz="1000" dirty="0" err="1" smtClean="0"/>
              <a:t>Technology</a:t>
            </a:r>
            <a:r>
              <a:rPr lang="fr-FR" sz="1000" dirty="0" smtClean="0"/>
              <a:t>' dont le site web : </a:t>
            </a:r>
            <a:r>
              <a:rPr lang="fr-FR" sz="1000" u="sng" dirty="0" smtClean="0">
                <a:hlinkClick r:id="rId3"/>
              </a:rPr>
              <a:t>ALJEST</a:t>
            </a:r>
            <a:r>
              <a:rPr lang="fr-FR" sz="1000" dirty="0" smtClean="0"/>
              <a:t> </a:t>
            </a:r>
          </a:p>
          <a:p>
            <a:r>
              <a:rPr lang="fr-FR" sz="1000" dirty="0" smtClean="0"/>
              <a:t/>
            </a:r>
            <a:br>
              <a:rPr lang="fr-FR" sz="1000" dirty="0" smtClean="0"/>
            </a:br>
            <a:endParaRPr lang="fr-FR" sz="1100" b="1" i="1" dirty="0" smtClean="0">
              <a:solidFill>
                <a:srgbClr val="C00000"/>
              </a:solidFill>
            </a:endParaRPr>
          </a:p>
        </p:txBody>
      </p:sp>
      <p:sp>
        <p:nvSpPr>
          <p:cNvPr id="12" name="Rectangle 11"/>
          <p:cNvSpPr/>
          <p:nvPr/>
        </p:nvSpPr>
        <p:spPr>
          <a:xfrm>
            <a:off x="3707904" y="1714488"/>
            <a:ext cx="1800200" cy="1282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 name="Image 295"/>
          <p:cNvPicPr>
            <a:picLocks noChangeAspect="1" noChangeArrowheads="1"/>
          </p:cNvPicPr>
          <p:nvPr/>
        </p:nvPicPr>
        <p:blipFill>
          <a:blip r:embed="rId4" cstate="print"/>
          <a:srcRect r="78976" b="2052"/>
          <a:stretch>
            <a:fillRect/>
          </a:stretch>
        </p:blipFill>
        <p:spPr bwMode="auto">
          <a:xfrm>
            <a:off x="214282" y="857232"/>
            <a:ext cx="683331" cy="452434"/>
          </a:xfrm>
          <a:prstGeom prst="rect">
            <a:avLst/>
          </a:prstGeom>
          <a:noFill/>
        </p:spPr>
      </p:pic>
      <p:sp>
        <p:nvSpPr>
          <p:cNvPr id="21" name="Rectangle 20"/>
          <p:cNvSpPr/>
          <p:nvPr/>
        </p:nvSpPr>
        <p:spPr>
          <a:xfrm>
            <a:off x="142844" y="2714620"/>
            <a:ext cx="3286148" cy="954107"/>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fontAlgn="base"/>
            <a:r>
              <a:rPr lang="fr-FR" sz="1400" b="1" dirty="0" smtClean="0">
                <a:ln w="10541" cmpd="sng">
                  <a:solidFill>
                    <a:schemeClr val="accent1">
                      <a:shade val="88000"/>
                      <a:satMod val="110000"/>
                    </a:schemeClr>
                  </a:solidFill>
                  <a:prstDash val="solid"/>
                </a:ln>
                <a:solidFill>
                  <a:schemeClr val="tx1"/>
                </a:solidFill>
                <a:latin typeface="Arial Black" pitchFamily="34" charset="0"/>
              </a:rPr>
              <a:t>1</a:t>
            </a:r>
            <a:r>
              <a:rPr lang="fr-FR" sz="1400" b="1" baseline="30000" dirty="0" smtClean="0">
                <a:ln w="10541" cmpd="sng">
                  <a:solidFill>
                    <a:schemeClr val="accent1">
                      <a:shade val="88000"/>
                      <a:satMod val="110000"/>
                    </a:schemeClr>
                  </a:solidFill>
                  <a:prstDash val="solid"/>
                </a:ln>
                <a:solidFill>
                  <a:schemeClr val="tx1"/>
                </a:solidFill>
                <a:latin typeface="Arial Black" pitchFamily="34" charset="0"/>
              </a:rPr>
              <a:t>ere</a:t>
            </a:r>
            <a:r>
              <a:rPr lang="fr-FR" sz="1400" b="1" dirty="0" smtClean="0">
                <a:ln w="10541" cmpd="sng">
                  <a:solidFill>
                    <a:schemeClr val="accent1">
                      <a:shade val="88000"/>
                      <a:satMod val="110000"/>
                    </a:schemeClr>
                  </a:solidFill>
                  <a:prstDash val="solid"/>
                </a:ln>
                <a:solidFill>
                  <a:schemeClr val="tx1"/>
                </a:solidFill>
                <a:latin typeface="Arial Black" pitchFamily="34" charset="0"/>
              </a:rPr>
              <a:t> Journée Nationale de l’Agro-alimentaire, </a:t>
            </a:r>
          </a:p>
          <a:p>
            <a:pPr algn="ctr" fontAlgn="base"/>
            <a:r>
              <a:rPr lang="fr-FR" sz="1400" b="1" dirty="0" smtClean="0">
                <a:ln w="10541" cmpd="sng">
                  <a:solidFill>
                    <a:schemeClr val="accent1">
                      <a:shade val="88000"/>
                      <a:satMod val="110000"/>
                    </a:schemeClr>
                  </a:solidFill>
                  <a:prstDash val="solid"/>
                </a:ln>
                <a:solidFill>
                  <a:schemeClr val="tx1"/>
                </a:solidFill>
                <a:latin typeface="Arial Black" pitchFamily="34" charset="0"/>
              </a:rPr>
              <a:t> Engineering et environnement</a:t>
            </a:r>
          </a:p>
          <a:p>
            <a:pPr algn="ctr" fontAlgn="base"/>
            <a:r>
              <a:rPr lang="fr-FR" sz="1400" b="1" dirty="0" smtClean="0">
                <a:ln w="10541" cmpd="sng">
                  <a:solidFill>
                    <a:schemeClr val="accent1">
                      <a:shade val="88000"/>
                      <a:satMod val="110000"/>
                    </a:schemeClr>
                  </a:solidFill>
                  <a:prstDash val="solid"/>
                </a:ln>
                <a:solidFill>
                  <a:schemeClr val="tx1"/>
                </a:solidFill>
                <a:latin typeface="Arial Black" pitchFamily="34" charset="0"/>
              </a:rPr>
              <a:t>Le 16 Avril 2017</a:t>
            </a:r>
            <a:endParaRPr lang="fr-FR" sz="1400" b="1" dirty="0">
              <a:ln w="10541" cmpd="sng">
                <a:solidFill>
                  <a:schemeClr val="accent1">
                    <a:shade val="88000"/>
                    <a:satMod val="110000"/>
                  </a:schemeClr>
                </a:solidFill>
                <a:prstDash val="solid"/>
              </a:ln>
              <a:solidFill>
                <a:schemeClr val="tx1"/>
              </a:solidFill>
              <a:latin typeface="Arial Black" pitchFamily="34" charset="0"/>
            </a:endParaRPr>
          </a:p>
        </p:txBody>
      </p:sp>
      <p:sp>
        <p:nvSpPr>
          <p:cNvPr id="25" name="ZoneTexte 24"/>
          <p:cNvSpPr txBox="1"/>
          <p:nvPr/>
        </p:nvSpPr>
        <p:spPr>
          <a:xfrm>
            <a:off x="285720" y="4071942"/>
            <a:ext cx="3000396"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Calendrier</a:t>
            </a:r>
            <a:endParaRPr lang="fr-FR" sz="1400" b="1" i="1" dirty="0">
              <a:solidFill>
                <a:schemeClr val="bg1"/>
              </a:solidFill>
            </a:endParaRPr>
          </a:p>
        </p:txBody>
      </p:sp>
      <p:sp>
        <p:nvSpPr>
          <p:cNvPr id="26" name="Rectangle 25"/>
          <p:cNvSpPr/>
          <p:nvPr/>
        </p:nvSpPr>
        <p:spPr>
          <a:xfrm>
            <a:off x="0" y="4572008"/>
            <a:ext cx="4214810" cy="646331"/>
          </a:xfrm>
          <a:prstGeom prst="rect">
            <a:avLst/>
          </a:prstGeom>
        </p:spPr>
        <p:txBody>
          <a:bodyPr wrap="square">
            <a:spAutoFit/>
          </a:bodyPr>
          <a:lstStyle/>
          <a:p>
            <a:r>
              <a:rPr lang="fr-FR" sz="1200" b="1" i="1" dirty="0" smtClean="0"/>
              <a:t>Date limite de soumission :   15 Mars 2017  </a:t>
            </a:r>
          </a:p>
          <a:p>
            <a:r>
              <a:rPr lang="fr-FR" sz="1200" b="1" i="1" dirty="0" smtClean="0"/>
              <a:t>Confirmation de participation : 25 Mars 2017</a:t>
            </a:r>
          </a:p>
          <a:p>
            <a:r>
              <a:rPr lang="fr-FR" sz="1200" b="1" i="1" dirty="0" smtClean="0"/>
              <a:t>Programme final : 30 Mars 2017</a:t>
            </a:r>
            <a:endParaRPr lang="fr-FR" sz="1200" b="1" i="1" dirty="0"/>
          </a:p>
        </p:txBody>
      </p:sp>
      <p:sp>
        <p:nvSpPr>
          <p:cNvPr id="27" name="ZoneTexte 26"/>
          <p:cNvSpPr txBox="1"/>
          <p:nvPr/>
        </p:nvSpPr>
        <p:spPr>
          <a:xfrm>
            <a:off x="285720" y="5500702"/>
            <a:ext cx="3000396"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Valorisation Scientifique</a:t>
            </a:r>
            <a:endParaRPr lang="fr-FR" sz="1400" b="1" i="1" dirty="0">
              <a:solidFill>
                <a:schemeClr val="bg1"/>
              </a:solidFill>
            </a:endParaRPr>
          </a:p>
        </p:txBody>
      </p:sp>
      <p:sp>
        <p:nvSpPr>
          <p:cNvPr id="31" name="ZoneTexte 30"/>
          <p:cNvSpPr txBox="1"/>
          <p:nvPr/>
        </p:nvSpPr>
        <p:spPr>
          <a:xfrm>
            <a:off x="3571868" y="1928802"/>
            <a:ext cx="2786082"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Comité d’organisation</a:t>
            </a:r>
            <a:endParaRPr lang="fr-FR" sz="1400" b="1" i="1" dirty="0">
              <a:solidFill>
                <a:schemeClr val="bg1"/>
              </a:solidFill>
            </a:endParaRPr>
          </a:p>
        </p:txBody>
      </p:sp>
      <p:sp>
        <p:nvSpPr>
          <p:cNvPr id="32" name="ZoneTexte 31"/>
          <p:cNvSpPr txBox="1"/>
          <p:nvPr/>
        </p:nvSpPr>
        <p:spPr>
          <a:xfrm>
            <a:off x="6715140" y="142852"/>
            <a:ext cx="2214578"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Comité Scientifique</a:t>
            </a:r>
            <a:endParaRPr lang="fr-FR" sz="1400" b="1" i="1" dirty="0">
              <a:solidFill>
                <a:schemeClr val="bg1"/>
              </a:solidFill>
            </a:endParaRPr>
          </a:p>
        </p:txBody>
      </p:sp>
      <p:sp>
        <p:nvSpPr>
          <p:cNvPr id="38" name="ZoneTexte 37"/>
          <p:cNvSpPr txBox="1"/>
          <p:nvPr/>
        </p:nvSpPr>
        <p:spPr>
          <a:xfrm>
            <a:off x="6357950" y="428604"/>
            <a:ext cx="2678546" cy="6247864"/>
          </a:xfrm>
          <a:prstGeom prst="rect">
            <a:avLst/>
          </a:prstGeom>
          <a:noFill/>
        </p:spPr>
        <p:txBody>
          <a:bodyPr wrap="square" rtlCol="0">
            <a:spAutoFit/>
          </a:bodyPr>
          <a:lstStyle/>
          <a:p>
            <a:r>
              <a:rPr lang="fr-FR" sz="1200" b="1" dirty="0" smtClean="0"/>
              <a:t>Président: </a:t>
            </a:r>
          </a:p>
          <a:p>
            <a:r>
              <a:rPr lang="fr-FR" sz="1200" b="1" dirty="0"/>
              <a:t>Pr . BOUNOUGHAZ Moussa(FS-UMBB</a:t>
            </a:r>
            <a:r>
              <a:rPr lang="fr-FR" sz="1200" b="1" dirty="0" smtClean="0"/>
              <a:t>)</a:t>
            </a:r>
          </a:p>
          <a:p>
            <a:r>
              <a:rPr lang="en-US" sz="1200" b="1" dirty="0" err="1" smtClean="0"/>
              <a:t>Membres</a:t>
            </a:r>
            <a:r>
              <a:rPr lang="en-US" sz="1200" b="1" dirty="0" smtClean="0"/>
              <a:t> :</a:t>
            </a:r>
            <a:endParaRPr lang="fr-FR" sz="1200" b="1" dirty="0" smtClean="0"/>
          </a:p>
          <a:p>
            <a:r>
              <a:rPr lang="fr-FR" sz="1200" b="1" dirty="0" smtClean="0"/>
              <a:t>Pr.  ARAB Karim </a:t>
            </a:r>
            <a:r>
              <a:rPr lang="fr-FR" sz="1200" b="1" i="1" dirty="0" smtClean="0">
                <a:latin typeface="+mj-lt"/>
              </a:rPr>
              <a:t> </a:t>
            </a:r>
            <a:r>
              <a:rPr lang="fr-FR" sz="1200" b="1" dirty="0" smtClean="0">
                <a:latin typeface="+mj-lt"/>
              </a:rPr>
              <a:t>(FS-UMBB)</a:t>
            </a:r>
            <a:endParaRPr lang="fr-FR" sz="1100" b="1" dirty="0" smtClean="0">
              <a:latin typeface="+mj-lt"/>
            </a:endParaRPr>
          </a:p>
          <a:p>
            <a:r>
              <a:rPr lang="fr-FR" sz="1100" b="1" dirty="0" smtClean="0">
                <a:latin typeface="+mj-lt"/>
              </a:rPr>
              <a:t>Pr. LOUHAB </a:t>
            </a:r>
            <a:r>
              <a:rPr lang="fr-FR" sz="1100" b="1" dirty="0" err="1" smtClean="0">
                <a:latin typeface="+mj-lt"/>
              </a:rPr>
              <a:t>Krim</a:t>
            </a:r>
            <a:r>
              <a:rPr lang="fr-FR" sz="1100" b="1" dirty="0" smtClean="0">
                <a:latin typeface="+mj-lt"/>
              </a:rPr>
              <a:t> (FSI-UMBB)</a:t>
            </a:r>
          </a:p>
          <a:p>
            <a:r>
              <a:rPr lang="fr-FR" sz="1100" b="1" dirty="0" smtClean="0">
                <a:latin typeface="+mj-lt"/>
              </a:rPr>
              <a:t>Pr. NOUANI </a:t>
            </a:r>
            <a:r>
              <a:rPr lang="fr-FR" sz="1100" b="1" dirty="0" err="1" smtClean="0">
                <a:latin typeface="+mj-lt"/>
              </a:rPr>
              <a:t>Abdelowaheb</a:t>
            </a:r>
            <a:r>
              <a:rPr lang="fr-FR" sz="1100" b="1" dirty="0" smtClean="0">
                <a:latin typeface="+mj-lt"/>
              </a:rPr>
              <a:t> </a:t>
            </a:r>
            <a:r>
              <a:rPr lang="fr-FR" sz="1100" b="1" dirty="0" smtClean="0"/>
              <a:t>(FSI-UMBB)</a:t>
            </a:r>
          </a:p>
          <a:p>
            <a:r>
              <a:rPr lang="fr-FR" sz="1100" b="1" dirty="0" smtClean="0">
                <a:latin typeface="+mj-lt"/>
              </a:rPr>
              <a:t>Dr.  GANA-KEBBOUCHE </a:t>
            </a:r>
            <a:r>
              <a:rPr lang="fr-FR" sz="1100" b="1" dirty="0" err="1" smtClean="0">
                <a:latin typeface="+mj-lt"/>
              </a:rPr>
              <a:t>Salima</a:t>
            </a:r>
            <a:r>
              <a:rPr lang="fr-FR" sz="1100" b="1" dirty="0" smtClean="0">
                <a:latin typeface="+mj-lt"/>
              </a:rPr>
              <a:t> (FS-UMBB)</a:t>
            </a:r>
          </a:p>
          <a:p>
            <a:r>
              <a:rPr lang="fr-FR" sz="1100" b="1" dirty="0" smtClean="0">
                <a:latin typeface="+mj-lt"/>
              </a:rPr>
              <a:t>Dr.</a:t>
            </a:r>
            <a:r>
              <a:rPr lang="fr-FR" sz="1100" b="1" dirty="0" smtClean="0"/>
              <a:t> AICHAOUI-</a:t>
            </a:r>
            <a:r>
              <a:rPr lang="fr-FR" sz="1100" b="1" dirty="0" smtClean="0">
                <a:latin typeface="+mj-lt"/>
              </a:rPr>
              <a:t> YAHIAOUI Karima </a:t>
            </a:r>
            <a:r>
              <a:rPr lang="fr-FR" sz="900" b="1" dirty="0" smtClean="0">
                <a:latin typeface="+mj-lt"/>
              </a:rPr>
              <a:t>(FS-UMBB)</a:t>
            </a:r>
          </a:p>
          <a:p>
            <a:r>
              <a:rPr lang="fr-FR" sz="1100" b="1" dirty="0" smtClean="0"/>
              <a:t>Dr. BENAKMOUM Amar (FSI-UMBB)</a:t>
            </a:r>
          </a:p>
          <a:p>
            <a:r>
              <a:rPr lang="fr-FR" sz="1100" b="1" dirty="0"/>
              <a:t>Dr. BENOSMANE </a:t>
            </a:r>
            <a:r>
              <a:rPr lang="fr-FR" sz="1100" b="1" dirty="0" err="1"/>
              <a:t>Nadjib</a:t>
            </a:r>
            <a:r>
              <a:rPr lang="fr-FR" sz="1100" b="1" dirty="0"/>
              <a:t>.</a:t>
            </a:r>
            <a:r>
              <a:rPr lang="fr-FR" sz="1100" b="1" dirty="0">
                <a:latin typeface="Trebuchet MS" pitchFamily="34" charset="0"/>
              </a:rPr>
              <a:t> (FS-UMBB)</a:t>
            </a:r>
          </a:p>
          <a:p>
            <a:r>
              <a:rPr lang="fr-FR" sz="1100" b="1" dirty="0">
                <a:latin typeface="Trebuchet MS" pitchFamily="34" charset="0"/>
              </a:rPr>
              <a:t>Dr </a:t>
            </a:r>
            <a:r>
              <a:rPr lang="fr-FR" sz="1100" b="1" dirty="0"/>
              <a:t>GUEMMIT Naima.</a:t>
            </a:r>
            <a:r>
              <a:rPr lang="fr-FR" sz="1100" b="1" dirty="0">
                <a:latin typeface="Trebuchet MS" pitchFamily="34" charset="0"/>
              </a:rPr>
              <a:t> (FS-UMBB</a:t>
            </a:r>
            <a:endParaRPr lang="fr-FR" sz="1100" b="1" dirty="0" smtClean="0"/>
          </a:p>
          <a:p>
            <a:r>
              <a:rPr lang="fr-FR" sz="1100" b="1" dirty="0" smtClean="0"/>
              <a:t>Dr. YELLES Fouzia  (FSI-UMBB)</a:t>
            </a:r>
          </a:p>
          <a:p>
            <a:r>
              <a:rPr lang="fr-FR" sz="1100" b="1" dirty="0" smtClean="0">
                <a:latin typeface="+mj-lt"/>
              </a:rPr>
              <a:t>Dr. AMELLAL </a:t>
            </a:r>
            <a:r>
              <a:rPr lang="fr-FR" sz="1100" b="1" dirty="0" err="1" smtClean="0">
                <a:latin typeface="+mj-lt"/>
              </a:rPr>
              <a:t>Hayet</a:t>
            </a:r>
            <a:r>
              <a:rPr lang="fr-FR" sz="1100" b="1" dirty="0" smtClean="0">
                <a:latin typeface="+mj-lt"/>
              </a:rPr>
              <a:t> </a:t>
            </a:r>
            <a:r>
              <a:rPr lang="fr-FR" sz="1100" b="1" dirty="0" smtClean="0"/>
              <a:t>(FS-UMBB)</a:t>
            </a:r>
          </a:p>
          <a:p>
            <a:r>
              <a:rPr lang="fr-FR" sz="1100" b="1" dirty="0" smtClean="0">
                <a:latin typeface="+mj-lt"/>
              </a:rPr>
              <a:t>Dr. BOUCHENAK </a:t>
            </a:r>
            <a:r>
              <a:rPr lang="fr-FR" sz="1100" b="1" dirty="0" err="1" smtClean="0">
                <a:latin typeface="+mj-lt"/>
              </a:rPr>
              <a:t>Ouahiba</a:t>
            </a:r>
            <a:r>
              <a:rPr lang="fr-FR" sz="1100" b="1" dirty="0" smtClean="0">
                <a:latin typeface="+mj-lt"/>
              </a:rPr>
              <a:t> (FS-UMBB)</a:t>
            </a:r>
          </a:p>
          <a:p>
            <a:r>
              <a:rPr lang="fr-FR" sz="1100" b="1" dirty="0" smtClean="0">
                <a:latin typeface="+mj-lt"/>
              </a:rPr>
              <a:t>Dr. AIT KAKI Sabrina </a:t>
            </a:r>
            <a:r>
              <a:rPr lang="fr-FR" sz="1100" b="1" dirty="0" smtClean="0"/>
              <a:t>(FS-UMBB)</a:t>
            </a:r>
            <a:endParaRPr lang="fr-FR" sz="1100" b="1" dirty="0" smtClean="0">
              <a:latin typeface="+mj-lt"/>
            </a:endParaRPr>
          </a:p>
          <a:p>
            <a:r>
              <a:rPr lang="fr-FR" sz="1100" b="1" dirty="0" smtClean="0">
                <a:latin typeface="+mj-lt"/>
              </a:rPr>
              <a:t>Dr. KHEMILI-TALBI Souad (FS-UMBB)</a:t>
            </a:r>
          </a:p>
          <a:p>
            <a:r>
              <a:rPr lang="fr-FR" sz="1100" b="1" dirty="0" smtClean="0">
                <a:latin typeface="+mj-lt"/>
              </a:rPr>
              <a:t>Dr. BENZINA Farida  (FS-UMBB)</a:t>
            </a:r>
          </a:p>
          <a:p>
            <a:r>
              <a:rPr lang="fr-FR" sz="1100" b="1" dirty="0" smtClean="0">
                <a:latin typeface="+mj-lt"/>
              </a:rPr>
              <a:t>Dr. MOHAND KACI </a:t>
            </a:r>
            <a:r>
              <a:rPr lang="fr-FR" sz="1100" b="1" dirty="0" err="1" smtClean="0">
                <a:latin typeface="+mj-lt"/>
              </a:rPr>
              <a:t>Hakima</a:t>
            </a:r>
            <a:r>
              <a:rPr lang="fr-FR" sz="1100" b="1" dirty="0" smtClean="0">
                <a:latin typeface="+mj-lt"/>
              </a:rPr>
              <a:t> (FS-UMBB)</a:t>
            </a:r>
            <a:endParaRPr lang="fr-FR" sz="1100" b="1" dirty="0"/>
          </a:p>
          <a:p>
            <a:r>
              <a:rPr lang="fr-FR" sz="1100" b="1" dirty="0" smtClean="0"/>
              <a:t>Dr. </a:t>
            </a:r>
            <a:r>
              <a:rPr lang="fr-FR" sz="1100" b="1" cap="all" dirty="0" err="1"/>
              <a:t>dehak</a:t>
            </a:r>
            <a:r>
              <a:rPr lang="fr-FR" sz="1100" b="1" cap="all" dirty="0"/>
              <a:t> </a:t>
            </a:r>
            <a:r>
              <a:rPr lang="fr-FR" sz="1100" b="1" cap="all" dirty="0" err="1"/>
              <a:t>k</a:t>
            </a:r>
            <a:r>
              <a:rPr lang="fr-FR" sz="1100" b="1" dirty="0" err="1"/>
              <a:t>arima</a:t>
            </a:r>
            <a:r>
              <a:rPr lang="fr-FR" sz="1100" b="1" dirty="0"/>
              <a:t>.</a:t>
            </a:r>
            <a:r>
              <a:rPr lang="fr-FR" sz="1100" b="1" dirty="0">
                <a:latin typeface="Trebuchet MS" pitchFamily="34" charset="0"/>
              </a:rPr>
              <a:t> (FS-UMBB)</a:t>
            </a:r>
            <a:endParaRPr lang="fr-FR" sz="1100" b="1" dirty="0"/>
          </a:p>
          <a:p>
            <a:r>
              <a:rPr lang="fr-FR" sz="1100" b="1" dirty="0" smtClean="0"/>
              <a:t>Dr. </a:t>
            </a:r>
            <a:r>
              <a:rPr lang="fr-FR" sz="1100" b="1" dirty="0"/>
              <a:t>BOUAZIZ </a:t>
            </a:r>
            <a:r>
              <a:rPr lang="fr-FR" sz="1100" b="1" dirty="0" err="1"/>
              <a:t>Souhila</a:t>
            </a:r>
            <a:r>
              <a:rPr lang="fr-FR" sz="1100" b="1" dirty="0"/>
              <a:t>.</a:t>
            </a:r>
            <a:r>
              <a:rPr lang="fr-FR" sz="1100" b="1" dirty="0">
                <a:latin typeface="Trebuchet MS" pitchFamily="34" charset="0"/>
              </a:rPr>
              <a:t> (FS-UMBB)</a:t>
            </a:r>
            <a:endParaRPr lang="fr-FR" sz="1100" b="1" dirty="0"/>
          </a:p>
          <a:p>
            <a:r>
              <a:rPr lang="fr-FR" sz="1100" b="1" dirty="0" smtClean="0"/>
              <a:t>Dr. </a:t>
            </a:r>
            <a:r>
              <a:rPr lang="fr-FR" sz="1100" b="1" dirty="0"/>
              <a:t>ABBAS Moussa .</a:t>
            </a:r>
            <a:r>
              <a:rPr lang="fr-FR" sz="1100" b="1" dirty="0">
                <a:latin typeface="Trebuchet MS" pitchFamily="34" charset="0"/>
              </a:rPr>
              <a:t> (FS-UMBB)</a:t>
            </a:r>
          </a:p>
          <a:p>
            <a:r>
              <a:rPr lang="fr-FR" sz="1100" b="1" dirty="0" smtClean="0">
                <a:latin typeface="Trebuchet MS" pitchFamily="34" charset="0"/>
              </a:rPr>
              <a:t>Dr. </a:t>
            </a:r>
            <a:r>
              <a:rPr lang="fr-FR" sz="1100" b="1" dirty="0"/>
              <a:t>DJEDDI Amel </a:t>
            </a:r>
            <a:r>
              <a:rPr lang="fr-FR" sz="1100" b="1" dirty="0">
                <a:latin typeface="Trebuchet MS" pitchFamily="34" charset="0"/>
              </a:rPr>
              <a:t>(FS-UMBB)</a:t>
            </a:r>
            <a:endParaRPr lang="fr-FR" sz="1100" b="1" dirty="0"/>
          </a:p>
          <a:p>
            <a:r>
              <a:rPr lang="fr-FR" sz="1100" b="1" dirty="0" smtClean="0"/>
              <a:t>Dr. </a:t>
            </a:r>
            <a:r>
              <a:rPr lang="fr-FR" sz="1100" b="1" dirty="0"/>
              <a:t>BELOUNES </a:t>
            </a:r>
            <a:r>
              <a:rPr lang="fr-FR" sz="1100" b="1" dirty="0" err="1"/>
              <a:t>Warda</a:t>
            </a:r>
            <a:r>
              <a:rPr lang="fr-FR" sz="1100" b="1" dirty="0">
                <a:latin typeface="Trebuchet MS" pitchFamily="34" charset="0"/>
              </a:rPr>
              <a:t> (FS-UMBB)</a:t>
            </a:r>
            <a:endParaRPr lang="fr-FR" sz="1100" b="1" dirty="0"/>
          </a:p>
          <a:p>
            <a:r>
              <a:rPr lang="fr-FR" sz="1100" b="1" dirty="0" smtClean="0"/>
              <a:t>Dr. </a:t>
            </a:r>
            <a:r>
              <a:rPr lang="fr-FR" sz="1100" b="1" dirty="0"/>
              <a:t>BOUSSAK </a:t>
            </a:r>
            <a:r>
              <a:rPr lang="fr-FR" sz="1100" b="1" dirty="0" err="1"/>
              <a:t>Hassina</a:t>
            </a:r>
            <a:r>
              <a:rPr lang="fr-FR" sz="1100" b="1" dirty="0">
                <a:latin typeface="Trebuchet MS" pitchFamily="34" charset="0"/>
              </a:rPr>
              <a:t> (FS-UMBB)</a:t>
            </a:r>
            <a:endParaRPr lang="fr-FR" sz="1100" b="1" dirty="0"/>
          </a:p>
          <a:p>
            <a:r>
              <a:rPr lang="fr-FR" sz="1100" b="1" dirty="0" smtClean="0"/>
              <a:t>Dr. </a:t>
            </a:r>
            <a:r>
              <a:rPr lang="fr-FR" sz="1100" b="1" dirty="0"/>
              <a:t>DJEBARI Baya</a:t>
            </a:r>
            <a:r>
              <a:rPr lang="fr-FR" sz="1100" b="1" dirty="0">
                <a:latin typeface="Trebuchet MS" pitchFamily="34" charset="0"/>
              </a:rPr>
              <a:t> (FS-UMBB)</a:t>
            </a:r>
            <a:endParaRPr lang="fr-FR" sz="1100" b="1" dirty="0"/>
          </a:p>
          <a:p>
            <a:r>
              <a:rPr lang="fr-FR" sz="1100" b="1" dirty="0" smtClean="0"/>
              <a:t>Dr. </a:t>
            </a:r>
            <a:r>
              <a:rPr lang="fr-FR" sz="1100" b="1" dirty="0"/>
              <a:t>DJEBRA Nadia</a:t>
            </a:r>
            <a:r>
              <a:rPr lang="fr-FR" sz="1100" b="1" dirty="0">
                <a:latin typeface="Trebuchet MS" pitchFamily="34" charset="0"/>
              </a:rPr>
              <a:t> (FS-UMBB</a:t>
            </a:r>
            <a:r>
              <a:rPr lang="fr-FR" sz="1100" b="1" dirty="0" smtClean="0">
                <a:latin typeface="Trebuchet MS" pitchFamily="34" charset="0"/>
              </a:rPr>
              <a:t>)</a:t>
            </a:r>
          </a:p>
          <a:p>
            <a:pPr lvl="0"/>
            <a:r>
              <a:rPr lang="fr-FR" sz="1100" b="1" dirty="0"/>
              <a:t>Dr. SOUAG </a:t>
            </a:r>
            <a:r>
              <a:rPr lang="fr-FR" sz="1100" b="1" dirty="0" err="1"/>
              <a:t>Rafika</a:t>
            </a:r>
            <a:r>
              <a:rPr lang="fr-FR" sz="1100" b="1" dirty="0">
                <a:solidFill>
                  <a:prstClr val="black"/>
                </a:solidFill>
                <a:latin typeface="Trebuchet MS" pitchFamily="34" charset="0"/>
              </a:rPr>
              <a:t>(FS-UMBB)</a:t>
            </a:r>
            <a:endParaRPr lang="fr-FR" sz="1100" b="1" dirty="0"/>
          </a:p>
          <a:p>
            <a:r>
              <a:rPr lang="fr-FR" sz="1100" b="1" dirty="0"/>
              <a:t>Dr. SEDDIKI </a:t>
            </a:r>
            <a:r>
              <a:rPr lang="fr-FR" sz="1100" b="1" dirty="0" err="1"/>
              <a:t>Nesrine</a:t>
            </a:r>
            <a:r>
              <a:rPr lang="fr-FR" sz="1100" b="1" dirty="0">
                <a:latin typeface="Trebuchet MS" pitchFamily="34" charset="0"/>
              </a:rPr>
              <a:t>(FS-UMBB</a:t>
            </a:r>
            <a:r>
              <a:rPr lang="fr-FR" sz="1100" b="1" dirty="0" smtClean="0">
                <a:latin typeface="Trebuchet MS" pitchFamily="34" charset="0"/>
              </a:rPr>
              <a:t>)</a:t>
            </a:r>
            <a:endParaRPr lang="fr-FR" sz="1100" b="1" dirty="0"/>
          </a:p>
          <a:p>
            <a:r>
              <a:rPr lang="fr-FR" sz="1100" b="1" dirty="0" err="1" smtClean="0">
                <a:latin typeface="Trebuchet MS" pitchFamily="34" charset="0"/>
              </a:rPr>
              <a:t>Dr.DEMIME</a:t>
            </a:r>
            <a:r>
              <a:rPr lang="fr-FR" sz="1100" b="1" dirty="0" smtClean="0">
                <a:latin typeface="Trebuchet MS" pitchFamily="34" charset="0"/>
              </a:rPr>
              <a:t> </a:t>
            </a:r>
            <a:r>
              <a:rPr lang="fr-FR" sz="1100" b="1" dirty="0">
                <a:latin typeface="Trebuchet MS" pitchFamily="34" charset="0"/>
              </a:rPr>
              <a:t>Soraya (FS-UMBB)</a:t>
            </a:r>
          </a:p>
          <a:p>
            <a:r>
              <a:rPr lang="fr-FR" sz="1100" b="1" dirty="0" err="1" smtClean="0">
                <a:latin typeface="Trebuchet MS" pitchFamily="34" charset="0"/>
              </a:rPr>
              <a:t>Dr.BOUDISSA</a:t>
            </a:r>
            <a:r>
              <a:rPr lang="fr-FR" sz="1100" b="1" dirty="0" smtClean="0">
                <a:latin typeface="Trebuchet MS" pitchFamily="34" charset="0"/>
              </a:rPr>
              <a:t> </a:t>
            </a:r>
            <a:r>
              <a:rPr lang="fr-FR" sz="1100" b="1" dirty="0">
                <a:latin typeface="Trebuchet MS" pitchFamily="34" charset="0"/>
              </a:rPr>
              <a:t>Nassima (FS-UMBB)</a:t>
            </a:r>
          </a:p>
          <a:p>
            <a:r>
              <a:rPr lang="fr-FR" sz="1100" b="1" dirty="0" err="1" smtClean="0">
                <a:latin typeface="Trebuchet MS" pitchFamily="34" charset="0"/>
              </a:rPr>
              <a:t>Dr.OUAREZKI</a:t>
            </a:r>
            <a:r>
              <a:rPr lang="fr-FR" sz="1100" b="1" dirty="0" smtClean="0">
                <a:latin typeface="Trebuchet MS" pitchFamily="34" charset="0"/>
              </a:rPr>
              <a:t>  </a:t>
            </a:r>
            <a:r>
              <a:rPr lang="fr-FR" sz="1100" b="1" dirty="0" err="1">
                <a:latin typeface="Trebuchet MS" pitchFamily="34" charset="0"/>
              </a:rPr>
              <a:t>Imène</a:t>
            </a:r>
            <a:r>
              <a:rPr lang="fr-FR" sz="1100" b="1" dirty="0">
                <a:latin typeface="Trebuchet MS" pitchFamily="34" charset="0"/>
              </a:rPr>
              <a:t> (FS-UMBB)</a:t>
            </a:r>
          </a:p>
          <a:p>
            <a:r>
              <a:rPr lang="fr-FR" sz="1100" b="1" dirty="0" err="1" smtClean="0">
                <a:latin typeface="Trebuchet MS" pitchFamily="34" charset="0"/>
              </a:rPr>
              <a:t>Dr.</a:t>
            </a:r>
            <a:r>
              <a:rPr lang="fr-FR" sz="1100" b="1" cap="all" dirty="0" err="1" smtClean="0"/>
              <a:t>Dridi</a:t>
            </a:r>
            <a:r>
              <a:rPr lang="fr-FR" sz="1100" b="1" cap="all" dirty="0" smtClean="0"/>
              <a:t> </a:t>
            </a:r>
            <a:r>
              <a:rPr lang="fr-FR" sz="1100" b="1" cap="all" dirty="0" err="1"/>
              <a:t>f</a:t>
            </a:r>
            <a:r>
              <a:rPr lang="fr-FR" sz="1100" b="1" dirty="0" err="1"/>
              <a:t>éryel</a:t>
            </a:r>
            <a:r>
              <a:rPr lang="fr-FR" sz="1100" b="1" dirty="0"/>
              <a:t> </a:t>
            </a:r>
            <a:r>
              <a:rPr lang="fr-FR" sz="1100" b="1" dirty="0">
                <a:latin typeface="Trebuchet MS" pitchFamily="34" charset="0"/>
              </a:rPr>
              <a:t>(FS-UMBB)</a:t>
            </a:r>
            <a:endParaRPr lang="fr-FR" sz="1100" b="1" dirty="0"/>
          </a:p>
          <a:p>
            <a:r>
              <a:rPr lang="fr-FR" sz="1100" b="1" dirty="0" err="1" smtClean="0">
                <a:latin typeface="Trebuchet MS" pitchFamily="34" charset="0"/>
              </a:rPr>
              <a:t>Dr.</a:t>
            </a:r>
            <a:r>
              <a:rPr lang="fr-FR" sz="1100" b="1" cap="all" dirty="0" err="1" smtClean="0"/>
              <a:t>Lekbir</a:t>
            </a:r>
            <a:r>
              <a:rPr lang="fr-FR" sz="1100" b="1" cap="all" dirty="0" smtClean="0"/>
              <a:t> </a:t>
            </a:r>
            <a:r>
              <a:rPr lang="fr-FR" sz="1100" b="1" cap="all" dirty="0" err="1"/>
              <a:t>c</a:t>
            </a:r>
            <a:r>
              <a:rPr lang="fr-FR" sz="1100" b="1" dirty="0" err="1"/>
              <a:t>houri</a:t>
            </a:r>
            <a:r>
              <a:rPr lang="fr-FR" sz="1100" b="1" dirty="0">
                <a:latin typeface="Trebuchet MS" pitchFamily="34" charset="0"/>
              </a:rPr>
              <a:t> (FS-UMBB)</a:t>
            </a:r>
            <a:endParaRPr lang="fr-FR" sz="1100" b="1" dirty="0"/>
          </a:p>
          <a:p>
            <a:r>
              <a:rPr lang="fr-FR" sz="1100" b="1" dirty="0" smtClean="0">
                <a:latin typeface="Trebuchet MS" pitchFamily="34" charset="0"/>
              </a:rPr>
              <a:t>Dr. </a:t>
            </a:r>
            <a:r>
              <a:rPr lang="fr-FR" sz="1100" b="1" cap="all" dirty="0" err="1"/>
              <a:t>Oualit</a:t>
            </a:r>
            <a:r>
              <a:rPr lang="fr-FR" sz="1100" b="1" cap="all" dirty="0"/>
              <a:t> </a:t>
            </a:r>
            <a:r>
              <a:rPr lang="fr-FR" sz="1100" b="1" cap="all" dirty="0" err="1"/>
              <a:t>m</a:t>
            </a:r>
            <a:r>
              <a:rPr lang="fr-FR" sz="1100" b="1" dirty="0" err="1"/>
              <a:t>ehena</a:t>
            </a:r>
            <a:r>
              <a:rPr lang="fr-FR" sz="1100" b="1" dirty="0"/>
              <a:t> </a:t>
            </a:r>
            <a:r>
              <a:rPr lang="fr-FR" sz="1100" b="1" dirty="0">
                <a:latin typeface="Trebuchet MS" pitchFamily="34" charset="0"/>
              </a:rPr>
              <a:t>(FS-UMBB)</a:t>
            </a:r>
          </a:p>
          <a:p>
            <a:pPr lvl="0"/>
            <a:r>
              <a:rPr lang="fr-FR" sz="1100" b="1" dirty="0" smtClean="0">
                <a:latin typeface="+mj-lt"/>
              </a:rPr>
              <a:t> </a:t>
            </a:r>
            <a:endParaRPr lang="fr-FR" sz="1100" b="1" dirty="0">
              <a:latin typeface="Trebuchet MS" pitchFamily="34" charset="0"/>
            </a:endParaRPr>
          </a:p>
          <a:p>
            <a:endParaRPr lang="fr-FR" sz="1100" b="1" dirty="0" smtClean="0">
              <a:latin typeface="+mj-lt"/>
            </a:endParaRPr>
          </a:p>
        </p:txBody>
      </p:sp>
      <p:sp>
        <p:nvSpPr>
          <p:cNvPr id="39" name="ZoneTexte 38"/>
          <p:cNvSpPr txBox="1"/>
          <p:nvPr/>
        </p:nvSpPr>
        <p:spPr>
          <a:xfrm>
            <a:off x="3563888" y="260648"/>
            <a:ext cx="2786082" cy="1215717"/>
          </a:xfrm>
          <a:prstGeom prst="rect">
            <a:avLst/>
          </a:prstGeom>
          <a:noFill/>
        </p:spPr>
        <p:txBody>
          <a:bodyPr wrap="square" rtlCol="0">
            <a:spAutoFit/>
          </a:bodyPr>
          <a:lstStyle/>
          <a:p>
            <a:pPr algn="ctr"/>
            <a:endParaRPr lang="fr-FR" sz="1100" b="1" dirty="0" smtClean="0"/>
          </a:p>
          <a:p>
            <a:pPr algn="ctr"/>
            <a:r>
              <a:rPr lang="fr-FR" sz="1100" b="1" i="1" dirty="0" smtClean="0"/>
              <a:t>Pr. BENTELLIS Abdelhakim </a:t>
            </a:r>
          </a:p>
          <a:p>
            <a:pPr algn="ctr"/>
            <a:r>
              <a:rPr lang="fr-FR" sz="800" i="1" dirty="0" smtClean="0">
                <a:solidFill>
                  <a:srgbClr val="FF0000"/>
                </a:solidFill>
              </a:rPr>
              <a:t>Recteur de l’Université  M’</a:t>
            </a:r>
            <a:r>
              <a:rPr lang="fr-FR" sz="800" i="1" dirty="0" err="1" smtClean="0">
                <a:solidFill>
                  <a:srgbClr val="FF0000"/>
                </a:solidFill>
              </a:rPr>
              <a:t>hamed</a:t>
            </a:r>
            <a:r>
              <a:rPr lang="fr-FR" sz="800" i="1" dirty="0" smtClean="0">
                <a:solidFill>
                  <a:srgbClr val="FF0000"/>
                </a:solidFill>
              </a:rPr>
              <a:t> </a:t>
            </a:r>
            <a:r>
              <a:rPr lang="fr-FR" sz="800" i="1" dirty="0" err="1" smtClean="0">
                <a:solidFill>
                  <a:srgbClr val="FF0000"/>
                </a:solidFill>
              </a:rPr>
              <a:t>Bougara</a:t>
            </a:r>
            <a:r>
              <a:rPr lang="fr-FR" sz="800" i="1" dirty="0" smtClean="0">
                <a:solidFill>
                  <a:srgbClr val="FF0000"/>
                </a:solidFill>
              </a:rPr>
              <a:t> de Boumerdes</a:t>
            </a:r>
          </a:p>
          <a:p>
            <a:pPr algn="ctr"/>
            <a:r>
              <a:rPr lang="fr-FR" sz="1100" b="1" i="1" dirty="0" smtClean="0"/>
              <a:t>Pr. DJELALI </a:t>
            </a:r>
            <a:r>
              <a:rPr lang="fr-FR" sz="1100" b="1" i="1" dirty="0" err="1" smtClean="0"/>
              <a:t>Nacer</a:t>
            </a:r>
            <a:r>
              <a:rPr lang="fr-FR" sz="1100" b="1" i="1" dirty="0" smtClean="0"/>
              <a:t> -Eddine </a:t>
            </a:r>
          </a:p>
          <a:p>
            <a:pPr algn="ctr"/>
            <a:r>
              <a:rPr lang="fr-FR" sz="900" i="1" dirty="0" smtClean="0">
                <a:solidFill>
                  <a:srgbClr val="FF0000"/>
                </a:solidFill>
              </a:rPr>
              <a:t>Doyen de la Faculté des sciences</a:t>
            </a:r>
          </a:p>
          <a:p>
            <a:pPr algn="ctr"/>
            <a:r>
              <a:rPr lang="fr-FR" sz="1100" b="1" u="sng" dirty="0" smtClean="0"/>
              <a:t>--------------------------------------------------------</a:t>
            </a:r>
          </a:p>
          <a:p>
            <a:pPr algn="ctr"/>
            <a:endParaRPr lang="fr-FR" sz="1100" b="1" dirty="0" smtClean="0"/>
          </a:p>
        </p:txBody>
      </p:sp>
      <p:sp>
        <p:nvSpPr>
          <p:cNvPr id="41" name="ZoneTexte 40"/>
          <p:cNvSpPr txBox="1"/>
          <p:nvPr/>
        </p:nvSpPr>
        <p:spPr>
          <a:xfrm>
            <a:off x="3643306" y="142852"/>
            <a:ext cx="2571768"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Présidents D’honneur</a:t>
            </a:r>
            <a:endParaRPr lang="fr-FR" sz="1400" b="1" i="1" dirty="0">
              <a:solidFill>
                <a:schemeClr val="bg1"/>
              </a:solidFill>
            </a:endParaRPr>
          </a:p>
        </p:txBody>
      </p:sp>
      <p:sp>
        <p:nvSpPr>
          <p:cNvPr id="42" name="ZoneTexte 41"/>
          <p:cNvSpPr txBox="1"/>
          <p:nvPr/>
        </p:nvSpPr>
        <p:spPr>
          <a:xfrm>
            <a:off x="3571868" y="1285860"/>
            <a:ext cx="2928958" cy="646331"/>
          </a:xfrm>
          <a:prstGeom prst="rect">
            <a:avLst/>
          </a:prstGeom>
          <a:noFill/>
        </p:spPr>
        <p:txBody>
          <a:bodyPr wrap="square" rtlCol="0">
            <a:spAutoFit/>
          </a:bodyPr>
          <a:lstStyle/>
          <a:p>
            <a:pPr algn="ctr"/>
            <a:r>
              <a:rPr lang="fr-FR" sz="1200" b="1" dirty="0" smtClean="0"/>
              <a:t>Présidente du séminaire:</a:t>
            </a:r>
          </a:p>
          <a:p>
            <a:pPr algn="ctr"/>
            <a:r>
              <a:rPr lang="fr-FR" sz="1200" b="1" dirty="0" smtClean="0"/>
              <a:t> Dr.  AICHAOUI- YAHIAOUI Karima</a:t>
            </a:r>
          </a:p>
          <a:p>
            <a:pPr algn="ctr"/>
            <a:r>
              <a:rPr lang="fr-FR" sz="1200" b="1" dirty="0" smtClean="0"/>
              <a:t> V/ Présidente: Dr. ZIBOUCHE Fatima</a:t>
            </a:r>
          </a:p>
        </p:txBody>
      </p:sp>
      <p:sp>
        <p:nvSpPr>
          <p:cNvPr id="44" name="ZoneTexte 43"/>
          <p:cNvSpPr txBox="1"/>
          <p:nvPr/>
        </p:nvSpPr>
        <p:spPr>
          <a:xfrm>
            <a:off x="3571868" y="2285992"/>
            <a:ext cx="2786082" cy="4293483"/>
          </a:xfrm>
          <a:prstGeom prst="rect">
            <a:avLst/>
          </a:prstGeom>
          <a:noFill/>
        </p:spPr>
        <p:txBody>
          <a:bodyPr wrap="square" rtlCol="0">
            <a:spAutoFit/>
          </a:bodyPr>
          <a:lstStyle/>
          <a:p>
            <a:r>
              <a:rPr lang="fr-FR" sz="1050" b="1" dirty="0" smtClean="0">
                <a:latin typeface="Trebuchet MS" pitchFamily="34" charset="0"/>
              </a:rPr>
              <a:t>Dr. GANA-KEBBOUCHE </a:t>
            </a:r>
            <a:r>
              <a:rPr lang="fr-FR" sz="1050" b="1" dirty="0" err="1" smtClean="0">
                <a:latin typeface="Trebuchet MS" pitchFamily="34" charset="0"/>
              </a:rPr>
              <a:t>Salima</a:t>
            </a:r>
            <a:r>
              <a:rPr lang="fr-FR" sz="1050" b="1" dirty="0" smtClean="0">
                <a:latin typeface="Trebuchet MS" pitchFamily="34" charset="0"/>
              </a:rPr>
              <a:t> (FS-UMBB)</a:t>
            </a:r>
          </a:p>
          <a:p>
            <a:r>
              <a:rPr lang="fr-FR" sz="1050" b="1" dirty="0" smtClean="0">
                <a:latin typeface="Trebuchet MS" pitchFamily="34" charset="0"/>
              </a:rPr>
              <a:t>Dr. BENZINA Farida  (FS-UMBB)</a:t>
            </a:r>
          </a:p>
          <a:p>
            <a:r>
              <a:rPr lang="fr-FR" sz="1050" b="1" dirty="0" smtClean="0">
                <a:latin typeface="Trebuchet MS" pitchFamily="34" charset="0"/>
              </a:rPr>
              <a:t>Dr. BOUCHENAK </a:t>
            </a:r>
            <a:r>
              <a:rPr lang="fr-FR" sz="1050" b="1" dirty="0" err="1" smtClean="0">
                <a:latin typeface="Trebuchet MS" pitchFamily="34" charset="0"/>
              </a:rPr>
              <a:t>Ouahiba</a:t>
            </a:r>
            <a:r>
              <a:rPr lang="fr-FR" sz="1050" b="1" dirty="0" smtClean="0">
                <a:latin typeface="Trebuchet MS" pitchFamily="34" charset="0"/>
              </a:rPr>
              <a:t> (FS-UMBB)</a:t>
            </a:r>
          </a:p>
          <a:p>
            <a:r>
              <a:rPr lang="fr-FR" sz="1050" b="1" dirty="0" smtClean="0">
                <a:latin typeface="Trebuchet MS" pitchFamily="34" charset="0"/>
              </a:rPr>
              <a:t>Dr. MOHAND KACI </a:t>
            </a:r>
            <a:r>
              <a:rPr lang="fr-FR" sz="1050" b="1" dirty="0" err="1" smtClean="0">
                <a:latin typeface="Trebuchet MS" pitchFamily="34" charset="0"/>
              </a:rPr>
              <a:t>Hakima</a:t>
            </a:r>
            <a:r>
              <a:rPr lang="fr-FR" sz="1050" b="1" dirty="0" smtClean="0">
                <a:latin typeface="Trebuchet MS" pitchFamily="34" charset="0"/>
              </a:rPr>
              <a:t> (FS-UMBB)</a:t>
            </a:r>
          </a:p>
          <a:p>
            <a:r>
              <a:rPr lang="fr-FR" sz="1050" b="1" dirty="0" smtClean="0">
                <a:latin typeface="Trebuchet MS" pitchFamily="34" charset="0"/>
              </a:rPr>
              <a:t>Dr. KHEMILI-TALBI Souad (FS-UMBB)</a:t>
            </a:r>
          </a:p>
          <a:p>
            <a:r>
              <a:rPr lang="fr-FR" sz="1050" b="1" dirty="0" smtClean="0">
                <a:latin typeface="Trebuchet MS" pitchFamily="34" charset="0"/>
              </a:rPr>
              <a:t>Dr. BENHABYLES </a:t>
            </a:r>
            <a:r>
              <a:rPr lang="fr-FR" sz="1050" b="1" dirty="0" err="1" smtClean="0">
                <a:latin typeface="Trebuchet MS" pitchFamily="34" charset="0"/>
              </a:rPr>
              <a:t>Narimen</a:t>
            </a:r>
            <a:r>
              <a:rPr lang="fr-FR" sz="1050" b="1" dirty="0" smtClean="0">
                <a:latin typeface="Trebuchet MS" pitchFamily="34" charset="0"/>
              </a:rPr>
              <a:t> (FS-UMBB)</a:t>
            </a:r>
          </a:p>
          <a:p>
            <a:r>
              <a:rPr lang="fr-FR" sz="1050" b="1" dirty="0" smtClean="0">
                <a:latin typeface="Trebuchet MS" pitchFamily="34" charset="0"/>
              </a:rPr>
              <a:t>Dr. </a:t>
            </a:r>
            <a:r>
              <a:rPr lang="fr-FR" sz="1050" b="1" cap="all" dirty="0" err="1">
                <a:latin typeface="Trebuchet MS" pitchFamily="34" charset="0"/>
              </a:rPr>
              <a:t>Oualit</a:t>
            </a:r>
            <a:r>
              <a:rPr lang="fr-FR" sz="1050" b="1" cap="all" dirty="0">
                <a:latin typeface="Trebuchet MS" pitchFamily="34" charset="0"/>
              </a:rPr>
              <a:t> </a:t>
            </a:r>
            <a:r>
              <a:rPr lang="fr-FR" sz="1050" b="1" cap="all" dirty="0" err="1">
                <a:latin typeface="Trebuchet MS" pitchFamily="34" charset="0"/>
              </a:rPr>
              <a:t>m</a:t>
            </a:r>
            <a:r>
              <a:rPr lang="fr-FR" sz="1050" b="1" dirty="0" err="1">
                <a:latin typeface="Trebuchet MS" pitchFamily="34" charset="0"/>
              </a:rPr>
              <a:t>ehena</a:t>
            </a:r>
            <a:r>
              <a:rPr lang="fr-FR" sz="1050" b="1" dirty="0">
                <a:latin typeface="Trebuchet MS" pitchFamily="34" charset="0"/>
              </a:rPr>
              <a:t> (FS-UMBB)</a:t>
            </a:r>
          </a:p>
          <a:p>
            <a:r>
              <a:rPr lang="fr-FR" sz="1050" b="1" dirty="0">
                <a:latin typeface="Trebuchet MS" pitchFamily="34" charset="0"/>
              </a:rPr>
              <a:t>Dr. DEMIME Soraya (FS-UMBB)</a:t>
            </a:r>
          </a:p>
          <a:p>
            <a:r>
              <a:rPr lang="fr-FR" sz="1050" b="1" dirty="0" smtClean="0">
                <a:latin typeface="Trebuchet MS" pitchFamily="34" charset="0"/>
              </a:rPr>
              <a:t>Dr. </a:t>
            </a:r>
            <a:r>
              <a:rPr lang="fr-FR" sz="1050" b="1" dirty="0">
                <a:latin typeface="Trebuchet MS" pitchFamily="34" charset="0"/>
              </a:rPr>
              <a:t>GUEMMIT Naima. (FS-UMBB)</a:t>
            </a:r>
          </a:p>
          <a:p>
            <a:r>
              <a:rPr lang="fr-FR" sz="1050" b="1" dirty="0" smtClean="0">
                <a:latin typeface="Trebuchet MS" pitchFamily="34" charset="0"/>
              </a:rPr>
              <a:t>Dr. </a:t>
            </a:r>
            <a:r>
              <a:rPr lang="fr-FR" sz="1050" b="1" cap="all" dirty="0" err="1">
                <a:latin typeface="Trebuchet MS" pitchFamily="34" charset="0"/>
              </a:rPr>
              <a:t>dehak</a:t>
            </a:r>
            <a:r>
              <a:rPr lang="fr-FR" sz="1050" b="1" cap="all" dirty="0">
                <a:latin typeface="Trebuchet MS" pitchFamily="34" charset="0"/>
              </a:rPr>
              <a:t> </a:t>
            </a:r>
            <a:r>
              <a:rPr lang="fr-FR" sz="1050" b="1" cap="all" dirty="0" err="1">
                <a:latin typeface="Trebuchet MS" pitchFamily="34" charset="0"/>
              </a:rPr>
              <a:t>k</a:t>
            </a:r>
            <a:r>
              <a:rPr lang="fr-FR" sz="1050" b="1" dirty="0" err="1">
                <a:latin typeface="Trebuchet MS" pitchFamily="34" charset="0"/>
              </a:rPr>
              <a:t>arima</a:t>
            </a:r>
            <a:r>
              <a:rPr lang="fr-FR" sz="1050" b="1" dirty="0">
                <a:latin typeface="Trebuchet MS" pitchFamily="34" charset="0"/>
              </a:rPr>
              <a:t>. (FS-UMBB</a:t>
            </a:r>
            <a:r>
              <a:rPr lang="fr-FR" sz="1050" b="1" dirty="0" smtClean="0">
                <a:latin typeface="Trebuchet MS" pitchFamily="34" charset="0"/>
              </a:rPr>
              <a:t>)</a:t>
            </a:r>
          </a:p>
          <a:p>
            <a:pPr lvl="0"/>
            <a:r>
              <a:rPr lang="fr-FR" sz="1050" b="1" dirty="0">
                <a:latin typeface="Trebuchet MS" pitchFamily="34" charset="0"/>
              </a:rPr>
              <a:t>Dr. SOUAG </a:t>
            </a:r>
            <a:r>
              <a:rPr lang="fr-FR" sz="1050" b="1" dirty="0" err="1">
                <a:latin typeface="Trebuchet MS" pitchFamily="34" charset="0"/>
              </a:rPr>
              <a:t>Rafika</a:t>
            </a:r>
            <a:r>
              <a:rPr lang="fr-FR" sz="1050" b="1" dirty="0">
                <a:solidFill>
                  <a:prstClr val="black"/>
                </a:solidFill>
                <a:latin typeface="Trebuchet MS" pitchFamily="34" charset="0"/>
              </a:rPr>
              <a:t>(FS-UMBB)</a:t>
            </a:r>
            <a:endParaRPr lang="fr-FR" sz="1050" b="1" dirty="0">
              <a:latin typeface="Trebuchet MS" pitchFamily="34" charset="0"/>
            </a:endParaRPr>
          </a:p>
          <a:p>
            <a:r>
              <a:rPr lang="fr-FR" sz="1050" b="1" dirty="0">
                <a:latin typeface="Trebuchet MS" pitchFamily="34" charset="0"/>
              </a:rPr>
              <a:t>Dr. SEDDIKI </a:t>
            </a:r>
            <a:r>
              <a:rPr lang="fr-FR" sz="1050" b="1" dirty="0" err="1">
                <a:latin typeface="Trebuchet MS" pitchFamily="34" charset="0"/>
              </a:rPr>
              <a:t>Nesrine</a:t>
            </a:r>
            <a:r>
              <a:rPr lang="fr-FR" sz="1050" b="1" dirty="0">
                <a:latin typeface="Trebuchet MS" pitchFamily="34" charset="0"/>
              </a:rPr>
              <a:t>(FS-UMBB</a:t>
            </a:r>
            <a:r>
              <a:rPr lang="fr-FR" sz="1050" b="1" dirty="0" smtClean="0">
                <a:latin typeface="Trebuchet MS" pitchFamily="34" charset="0"/>
              </a:rPr>
              <a:t>)</a:t>
            </a:r>
          </a:p>
          <a:p>
            <a:r>
              <a:rPr lang="fr-FR" sz="1050" b="1" dirty="0" smtClean="0">
                <a:latin typeface="Trebuchet MS" pitchFamily="34" charset="0"/>
              </a:rPr>
              <a:t>Dr. </a:t>
            </a:r>
            <a:r>
              <a:rPr lang="fr-FR" sz="1050" b="1" dirty="0">
                <a:latin typeface="Trebuchet MS" pitchFamily="34" charset="0"/>
              </a:rPr>
              <a:t>ANGAR </a:t>
            </a:r>
            <a:r>
              <a:rPr lang="fr-FR" sz="1050" b="1" dirty="0" err="1">
                <a:latin typeface="Trebuchet MS" pitchFamily="34" charset="0"/>
              </a:rPr>
              <a:t>Yassmina</a:t>
            </a:r>
            <a:r>
              <a:rPr lang="fr-FR" sz="1050" b="1" dirty="0">
                <a:latin typeface="Trebuchet MS" pitchFamily="34" charset="0"/>
              </a:rPr>
              <a:t> (FS-UMBB</a:t>
            </a:r>
            <a:r>
              <a:rPr lang="fr-FR" sz="1050" b="1" dirty="0" smtClean="0">
                <a:latin typeface="Trebuchet MS" pitchFamily="34" charset="0"/>
              </a:rPr>
              <a:t>)</a:t>
            </a:r>
            <a:endParaRPr lang="fr-FR" sz="1050" b="1" dirty="0">
              <a:latin typeface="Trebuchet MS" pitchFamily="34" charset="0"/>
            </a:endParaRPr>
          </a:p>
          <a:p>
            <a:r>
              <a:rPr lang="fr-FR" sz="1050" b="1" err="1" smtClean="0">
                <a:latin typeface="Trebuchet MS" pitchFamily="34" charset="0"/>
              </a:rPr>
              <a:t>Dr</a:t>
            </a:r>
            <a:r>
              <a:rPr lang="fr-FR" sz="1050" b="1" smtClean="0">
                <a:latin typeface="Trebuchet MS" pitchFamily="34" charset="0"/>
              </a:rPr>
              <a:t>. OUAREZKI  </a:t>
            </a:r>
            <a:r>
              <a:rPr lang="fr-FR" sz="1050" b="1" dirty="0" err="1">
                <a:latin typeface="Trebuchet MS" pitchFamily="34" charset="0"/>
              </a:rPr>
              <a:t>Imène</a:t>
            </a:r>
            <a:r>
              <a:rPr lang="fr-FR" sz="1050" b="1" dirty="0">
                <a:latin typeface="Trebuchet MS" pitchFamily="34" charset="0"/>
              </a:rPr>
              <a:t> (FS-UMBB</a:t>
            </a:r>
            <a:r>
              <a:rPr lang="fr-FR" sz="1050" b="1" dirty="0" smtClean="0">
                <a:latin typeface="Trebuchet MS" pitchFamily="34" charset="0"/>
              </a:rPr>
              <a:t>)</a:t>
            </a:r>
          </a:p>
          <a:p>
            <a:r>
              <a:rPr lang="fr-FR" sz="1050" b="1" dirty="0">
                <a:latin typeface="Trebuchet MS" pitchFamily="34" charset="0"/>
              </a:rPr>
              <a:t>Mme BOUDISSA Nassima (FS-UMBB)</a:t>
            </a:r>
          </a:p>
          <a:p>
            <a:r>
              <a:rPr lang="fr-FR" sz="1050" b="1" dirty="0">
                <a:latin typeface="Trebuchet MS" pitchFamily="34" charset="0"/>
              </a:rPr>
              <a:t>Mme AKMOUCI-TOUMI </a:t>
            </a:r>
            <a:r>
              <a:rPr lang="fr-FR" sz="1050" b="1" dirty="0" err="1">
                <a:latin typeface="Trebuchet MS" pitchFamily="34" charset="0"/>
              </a:rPr>
              <a:t>Sihem</a:t>
            </a:r>
            <a:r>
              <a:rPr lang="fr-FR" sz="1050" b="1" dirty="0">
                <a:latin typeface="Trebuchet MS" pitchFamily="34" charset="0"/>
              </a:rPr>
              <a:t> (FS-UMBB)</a:t>
            </a:r>
          </a:p>
          <a:p>
            <a:r>
              <a:rPr lang="fr-FR" sz="1050" b="1" dirty="0">
                <a:latin typeface="Trebuchet MS" pitchFamily="34" charset="0"/>
              </a:rPr>
              <a:t>Mme LEFKIR Samia (FS-UMBB)</a:t>
            </a:r>
          </a:p>
          <a:p>
            <a:r>
              <a:rPr lang="fr-FR" sz="1050" b="1" dirty="0">
                <a:latin typeface="Trebuchet MS" pitchFamily="34" charset="0"/>
              </a:rPr>
              <a:t>Melle YOUYOU Soraya (FS-UMBB</a:t>
            </a:r>
            <a:r>
              <a:rPr lang="fr-FR" sz="1050" b="1" dirty="0" smtClean="0">
                <a:latin typeface="Trebuchet MS" pitchFamily="34" charset="0"/>
              </a:rPr>
              <a:t>)</a:t>
            </a:r>
            <a:endParaRPr lang="fr-FR" sz="1050" b="1" dirty="0">
              <a:latin typeface="Trebuchet MS" pitchFamily="34" charset="0"/>
            </a:endParaRPr>
          </a:p>
          <a:p>
            <a:r>
              <a:rPr lang="fr-FR" sz="1050" b="1" dirty="0">
                <a:latin typeface="Trebuchet MS" pitchFamily="34" charset="0"/>
              </a:rPr>
              <a:t>Melle IKHADDALENE </a:t>
            </a:r>
            <a:r>
              <a:rPr lang="fr-FR" sz="1050" b="1" dirty="0" err="1">
                <a:latin typeface="Trebuchet MS" pitchFamily="34" charset="0"/>
              </a:rPr>
              <a:t>Soumia</a:t>
            </a:r>
            <a:r>
              <a:rPr lang="fr-FR" sz="1050" b="1" dirty="0">
                <a:latin typeface="Trebuchet MS" pitchFamily="34" charset="0"/>
              </a:rPr>
              <a:t> (FS-UMBB)</a:t>
            </a:r>
          </a:p>
          <a:p>
            <a:r>
              <a:rPr lang="fr-FR" sz="1050" b="1" dirty="0">
                <a:latin typeface="Trebuchet MS" pitchFamily="34" charset="0"/>
              </a:rPr>
              <a:t>Melle YAHIA Z . (FS-UMBB)</a:t>
            </a:r>
          </a:p>
          <a:p>
            <a:r>
              <a:rPr lang="fr-FR" sz="1050" b="1" dirty="0">
                <a:latin typeface="Trebuchet MS" pitchFamily="34" charset="0"/>
              </a:rPr>
              <a:t>Melle AISSIOU N (FS-UMBB)</a:t>
            </a:r>
          </a:p>
          <a:p>
            <a:r>
              <a:rPr lang="fr-FR" sz="1050" b="1" dirty="0">
                <a:latin typeface="Trebuchet MS" pitchFamily="34" charset="0"/>
              </a:rPr>
              <a:t>Melle </a:t>
            </a:r>
            <a:r>
              <a:rPr lang="fr-FR" sz="1050" b="1" dirty="0" smtClean="0">
                <a:latin typeface="Trebuchet MS" pitchFamily="34" charset="0"/>
              </a:rPr>
              <a:t>BELKESSAM </a:t>
            </a:r>
            <a:r>
              <a:rPr lang="fr-FR" sz="1050" b="1" dirty="0">
                <a:latin typeface="Trebuchet MS" pitchFamily="34" charset="0"/>
              </a:rPr>
              <a:t>Célia (FS-UMBB)</a:t>
            </a:r>
          </a:p>
          <a:p>
            <a:r>
              <a:rPr lang="fr-FR" sz="1050" b="1" dirty="0">
                <a:latin typeface="Trebuchet MS" pitchFamily="34" charset="0"/>
              </a:rPr>
              <a:t>Mr HAMMAS </a:t>
            </a:r>
            <a:r>
              <a:rPr lang="fr-FR" sz="1050" b="1" dirty="0" err="1">
                <a:latin typeface="Trebuchet MS" pitchFamily="34" charset="0"/>
              </a:rPr>
              <a:t>Aghiles</a:t>
            </a:r>
            <a:r>
              <a:rPr lang="fr-FR" sz="1050" b="1" dirty="0">
                <a:latin typeface="Trebuchet MS" pitchFamily="34" charset="0"/>
              </a:rPr>
              <a:t>. (</a:t>
            </a:r>
            <a:r>
              <a:rPr lang="fr-FR" sz="1050" b="1" dirty="0" smtClean="0">
                <a:latin typeface="Trebuchet MS" pitchFamily="34" charset="0"/>
              </a:rPr>
              <a:t>FS-UMBB)</a:t>
            </a:r>
          </a:p>
          <a:p>
            <a:endParaRPr lang="fr-FR" sz="1050" b="1" dirty="0" smtClean="0">
              <a:latin typeface="Trebuchet MS" pitchFamily="34" charset="0"/>
            </a:endParaRPr>
          </a:p>
          <a:p>
            <a:r>
              <a:rPr lang="fr-FR" sz="1050" b="1" dirty="0" smtClean="0">
                <a:latin typeface="Trebuchet MS" pitchFamily="34" charset="0"/>
              </a:rPr>
              <a:t> </a:t>
            </a:r>
          </a:p>
          <a:p>
            <a:r>
              <a:rPr lang="fr-FR" sz="1050" dirty="0" smtClean="0">
                <a:latin typeface="Trebuchet MS" pitchFamily="34" charset="0"/>
              </a:rPr>
              <a:t>  </a:t>
            </a:r>
            <a:endParaRPr lang="fr-FR" sz="1050" dirty="0">
              <a:latin typeface="Trebuchet MS" pitchFamily="34" charset="0"/>
            </a:endParaRPr>
          </a:p>
        </p:txBody>
      </p:sp>
      <p:pic>
        <p:nvPicPr>
          <p:cNvPr id="17" name="Image 16"/>
          <p:cNvPicPr/>
          <p:nvPr/>
        </p:nvPicPr>
        <p:blipFill>
          <a:blip r:embed="rId5"/>
          <a:srcRect/>
          <a:stretch>
            <a:fillRect/>
          </a:stretch>
        </p:blipFill>
        <p:spPr bwMode="auto">
          <a:xfrm>
            <a:off x="2714613" y="857233"/>
            <a:ext cx="500066" cy="4286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heel(4)">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44" y="142852"/>
            <a:ext cx="3000396"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Présentation et objectifs</a:t>
            </a:r>
            <a:endParaRPr lang="fr-FR" sz="1400" b="1" i="1" dirty="0">
              <a:solidFill>
                <a:schemeClr val="bg1"/>
              </a:solidFill>
            </a:endParaRPr>
          </a:p>
        </p:txBody>
      </p:sp>
      <p:sp>
        <p:nvSpPr>
          <p:cNvPr id="6" name="ZoneTexte 5"/>
          <p:cNvSpPr txBox="1"/>
          <p:nvPr/>
        </p:nvSpPr>
        <p:spPr>
          <a:xfrm>
            <a:off x="0" y="428605"/>
            <a:ext cx="3214678" cy="5032147"/>
          </a:xfrm>
          <a:prstGeom prst="rect">
            <a:avLst/>
          </a:prstGeom>
          <a:noFill/>
        </p:spPr>
        <p:txBody>
          <a:bodyPr wrap="square" rtlCol="0">
            <a:spAutoFit/>
          </a:bodyPr>
          <a:lstStyle/>
          <a:p>
            <a:pPr algn="just"/>
            <a:r>
              <a:rPr lang="fr-FR" sz="1100" dirty="0" smtClean="0">
                <a:latin typeface="Arial" pitchFamily="34" charset="0"/>
                <a:cs typeface="Arial" pitchFamily="34" charset="0"/>
              </a:rPr>
              <a:t>     </a:t>
            </a:r>
          </a:p>
          <a:p>
            <a:pPr algn="just"/>
            <a:r>
              <a:rPr lang="fr-FR" sz="1200" dirty="0" smtClean="0">
                <a:latin typeface="Arial" pitchFamily="34" charset="0"/>
                <a:cs typeface="Arial" pitchFamily="34" charset="0"/>
              </a:rPr>
              <a:t>         </a:t>
            </a:r>
            <a:r>
              <a:rPr lang="fr-FR" sz="1200" dirty="0" smtClean="0"/>
              <a:t>Avec le développement et la complexification des filières alimentaires, la question de la qualité des aliments et des risques sanitaires a pris de l’importance tant aux yeux des consommateurs que des pouvoirs publics. </a:t>
            </a:r>
          </a:p>
          <a:p>
            <a:pPr algn="just"/>
            <a:r>
              <a:rPr lang="fr-FR" sz="1200" dirty="0" smtClean="0"/>
              <a:t>Également, l’emploi de substances chimiques, le développement des procédés de conservation et la multiplication des étapes de transformation et de conditionnement des produits alimentaires provoquent de graves atteintes à l’environnement.</a:t>
            </a:r>
          </a:p>
          <a:p>
            <a:pPr algn="just"/>
            <a:r>
              <a:rPr lang="fr-FR" sz="1200" dirty="0" smtClean="0"/>
              <a:t>En conséquence, déterminer l’enjeu de connaissance de l’impact de l’industrie agroalimentaire  sur la qualité des aliments ainsi que sur  l’environnement s’avère nécessaire afin de développer de nouveaux procédés et d’innover de nouveaux produits qui vont avec la préservation de la santé du consommateurs et de son environnement.</a:t>
            </a:r>
          </a:p>
          <a:p>
            <a:pPr algn="just"/>
            <a:endParaRPr lang="fr-FR" sz="1200" dirty="0" smtClean="0"/>
          </a:p>
          <a:p>
            <a:pPr algn="just"/>
            <a:endParaRPr lang="fr-FR" sz="1200" dirty="0" smtClean="0"/>
          </a:p>
          <a:p>
            <a:pPr algn="just"/>
            <a:endParaRPr lang="fr-FR" sz="1200" dirty="0" smtClean="0"/>
          </a:p>
          <a:p>
            <a:pPr algn="just"/>
            <a:r>
              <a:rPr lang="fr-FR" sz="1200" dirty="0" smtClean="0"/>
              <a:t> </a:t>
            </a:r>
          </a:p>
          <a:p>
            <a:r>
              <a:rPr lang="fr-FR" sz="1100" dirty="0" smtClean="0">
                <a:latin typeface="Arial" pitchFamily="34" charset="0"/>
                <a:cs typeface="Arial" pitchFamily="34" charset="0"/>
              </a:rPr>
              <a:t> </a:t>
            </a:r>
          </a:p>
          <a:p>
            <a:pPr algn="just"/>
            <a:endParaRPr lang="fr-FR" sz="1100" dirty="0"/>
          </a:p>
        </p:txBody>
      </p:sp>
      <p:sp>
        <p:nvSpPr>
          <p:cNvPr id="8" name="ZoneTexte 7"/>
          <p:cNvSpPr txBox="1"/>
          <p:nvPr/>
        </p:nvSpPr>
        <p:spPr>
          <a:xfrm>
            <a:off x="202280" y="4345359"/>
            <a:ext cx="2857552"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Thèmes </a:t>
            </a:r>
            <a:endParaRPr lang="fr-FR" sz="1400" b="1" i="1" dirty="0">
              <a:solidFill>
                <a:schemeClr val="bg1"/>
              </a:solidFill>
            </a:endParaRPr>
          </a:p>
        </p:txBody>
      </p:sp>
      <p:sp>
        <p:nvSpPr>
          <p:cNvPr id="9" name="ZoneTexte 8"/>
          <p:cNvSpPr txBox="1"/>
          <p:nvPr/>
        </p:nvSpPr>
        <p:spPr>
          <a:xfrm>
            <a:off x="3428992" y="142852"/>
            <a:ext cx="2214578"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Soumission des résumés   </a:t>
            </a:r>
            <a:endParaRPr lang="fr-FR" sz="1400" b="1" i="1" dirty="0">
              <a:solidFill>
                <a:schemeClr val="bg1"/>
              </a:solidFill>
            </a:endParaRPr>
          </a:p>
        </p:txBody>
      </p:sp>
      <p:sp>
        <p:nvSpPr>
          <p:cNvPr id="17410" name="Rectangle 2"/>
          <p:cNvSpPr>
            <a:spLocks noChangeArrowheads="1"/>
          </p:cNvSpPr>
          <p:nvPr/>
        </p:nvSpPr>
        <p:spPr bwMode="auto">
          <a:xfrm>
            <a:off x="124224" y="5004025"/>
            <a:ext cx="3214678" cy="19543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319088" algn="l"/>
              </a:tabLst>
            </a:pPr>
            <a:r>
              <a:rPr lang="fr-FR" sz="1100" b="1" i="1" dirty="0" smtClean="0">
                <a:solidFill>
                  <a:srgbClr val="FF0000"/>
                </a:solidFill>
                <a:latin typeface="Arial" pitchFamily="34" charset="0"/>
                <a:ea typeface="Times New Roman" pitchFamily="18" charset="0"/>
                <a:cs typeface="Arial" pitchFamily="34" charset="0"/>
              </a:rPr>
              <a:t> </a:t>
            </a:r>
            <a:endParaRPr lang="fr-FR" sz="1100" b="1" i="1" dirty="0" smtClean="0">
              <a:latin typeface="Arial" pitchFamily="34" charset="0"/>
              <a:cs typeface="Arial" pitchFamily="34" charset="0"/>
            </a:endParaRPr>
          </a:p>
          <a:p>
            <a:pPr lvl="0" eaLnBrk="0" fontAlgn="base" hangingPunct="0">
              <a:spcBef>
                <a:spcPct val="0"/>
              </a:spcBef>
              <a:spcAft>
                <a:spcPct val="0"/>
              </a:spcAft>
              <a:tabLst>
                <a:tab pos="319088" algn="l"/>
              </a:tabLst>
            </a:pPr>
            <a:r>
              <a:rPr lang="fr-FR" sz="1100" b="1" i="1" dirty="0" smtClean="0">
                <a:solidFill>
                  <a:srgbClr val="FF0000"/>
                </a:solidFill>
                <a:latin typeface="Arial" pitchFamily="34" charset="0"/>
                <a:cs typeface="Arial" pitchFamily="34" charset="0"/>
              </a:rPr>
              <a:t> </a:t>
            </a:r>
            <a:endParaRPr kumimoji="0" lang="fr-FR" sz="11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algn="l" defTabSz="914400" rtl="0" eaLnBrk="0" fontAlgn="base" latinLnBrk="0" hangingPunct="0">
              <a:lnSpc>
                <a:spcPct val="100000"/>
              </a:lnSpc>
              <a:spcBef>
                <a:spcPct val="0"/>
              </a:spcBef>
              <a:spcAft>
                <a:spcPct val="0"/>
              </a:spcAft>
              <a:buClrTx/>
              <a:buSzTx/>
              <a:tabLst>
                <a:tab pos="319088" algn="l"/>
              </a:tabLst>
            </a:pPr>
            <a:r>
              <a:rPr lang="fr-FR" sz="1100" b="1" i="1" dirty="0" smtClean="0">
                <a:latin typeface="Arial" pitchFamily="34" charset="0"/>
                <a:cs typeface="Arial" pitchFamily="34" charset="0"/>
              </a:rPr>
              <a:t>1. Sciences des matériaux et application en</a:t>
            </a:r>
          </a:p>
          <a:p>
            <a:pPr lvl="0" eaLnBrk="0" fontAlgn="base" hangingPunct="0">
              <a:spcBef>
                <a:spcPct val="0"/>
              </a:spcBef>
              <a:spcAft>
                <a:spcPct val="0"/>
              </a:spcAft>
              <a:tabLst>
                <a:tab pos="319088" algn="l"/>
              </a:tabLst>
            </a:pPr>
            <a:r>
              <a:rPr lang="fr-FR" sz="1100" b="1" i="1" dirty="0">
                <a:latin typeface="Arial" pitchFamily="34" charset="0"/>
                <a:cs typeface="Arial" pitchFamily="34" charset="0"/>
              </a:rPr>
              <a:t> </a:t>
            </a:r>
            <a:r>
              <a:rPr lang="fr-FR" sz="1100" b="1" i="1" dirty="0" smtClean="0">
                <a:latin typeface="Arial" pitchFamily="34" charset="0"/>
                <a:cs typeface="Arial" pitchFamily="34" charset="0"/>
              </a:rPr>
              <a:t>   Biotechnologie    </a:t>
            </a:r>
          </a:p>
          <a:p>
            <a:pPr marR="0" lvl="0" algn="l" defTabSz="914400" rtl="0" eaLnBrk="0" fontAlgn="base" latinLnBrk="0" hangingPunct="0">
              <a:lnSpc>
                <a:spcPct val="100000"/>
              </a:lnSpc>
              <a:spcBef>
                <a:spcPct val="0"/>
              </a:spcBef>
              <a:spcAft>
                <a:spcPct val="0"/>
              </a:spcAft>
              <a:buClrTx/>
              <a:buSzTx/>
              <a:tabLst>
                <a:tab pos="319088" algn="l"/>
              </a:tabLst>
            </a:pPr>
            <a:r>
              <a:rPr lang="fr-FR" sz="1100" b="1" i="1" dirty="0" smtClean="0">
                <a:latin typeface="Arial" pitchFamily="34" charset="0"/>
                <a:cs typeface="Arial" pitchFamily="34" charset="0"/>
              </a:rPr>
              <a:t>2. Biotechnologie et environnement</a:t>
            </a:r>
          </a:p>
          <a:p>
            <a:pPr marR="0" lvl="0" algn="l" defTabSz="914400" rtl="0" eaLnBrk="0" fontAlgn="base" latinLnBrk="0" hangingPunct="0">
              <a:lnSpc>
                <a:spcPct val="100000"/>
              </a:lnSpc>
              <a:spcBef>
                <a:spcPct val="0"/>
              </a:spcBef>
              <a:spcAft>
                <a:spcPct val="0"/>
              </a:spcAft>
              <a:buClrTx/>
              <a:buSzTx/>
              <a:tabLst>
                <a:tab pos="319088" algn="l"/>
              </a:tabLst>
            </a:pPr>
            <a:r>
              <a:rPr kumimoji="0" lang="fr-FR" sz="1100" b="1" i="1" u="none" strike="noStrike" cap="none" normalizeH="0" baseline="0" dirty="0" smtClean="0">
                <a:ln>
                  <a:noFill/>
                </a:ln>
                <a:effectLst/>
                <a:latin typeface="Arial" pitchFamily="34" charset="0"/>
                <a:cs typeface="Arial" pitchFamily="34" charset="0"/>
              </a:rPr>
              <a:t>3. Nutrition et gestion de l’environnement</a:t>
            </a:r>
          </a:p>
          <a:p>
            <a:pPr lvl="0" eaLnBrk="0" fontAlgn="base" hangingPunct="0">
              <a:spcBef>
                <a:spcPct val="0"/>
              </a:spcBef>
              <a:spcAft>
                <a:spcPct val="0"/>
              </a:spcAft>
              <a:tabLst>
                <a:tab pos="319088" algn="l"/>
              </a:tabLst>
            </a:pPr>
            <a:r>
              <a:rPr lang="fr-FR" sz="1100" b="1" i="1" dirty="0" smtClean="0">
                <a:latin typeface="Arial" pitchFamily="34" charset="0"/>
                <a:ea typeface="Times New Roman" pitchFamily="18" charset="0"/>
                <a:cs typeface="Arial" pitchFamily="34" charset="0"/>
              </a:rPr>
              <a:t>4. Bioproduits alimentaires</a:t>
            </a:r>
          </a:p>
          <a:p>
            <a:pPr lvl="0" eaLnBrk="0" fontAlgn="base" hangingPunct="0">
              <a:spcBef>
                <a:spcPct val="0"/>
              </a:spcBef>
              <a:spcAft>
                <a:spcPct val="0"/>
              </a:spcAft>
              <a:tabLst>
                <a:tab pos="319088" algn="l"/>
              </a:tabLst>
            </a:pPr>
            <a:r>
              <a:rPr lang="fr-FR" sz="1100" b="1" i="1" dirty="0" smtClean="0">
                <a:latin typeface="Arial" pitchFamily="34" charset="0"/>
                <a:cs typeface="Arial" pitchFamily="34" charset="0"/>
              </a:rPr>
              <a:t>5. Contrôle </a:t>
            </a:r>
            <a:r>
              <a:rPr lang="fr-FR" sz="1100" b="1" i="1" dirty="0">
                <a:latin typeface="Arial" pitchFamily="34" charset="0"/>
                <a:cs typeface="Arial" pitchFamily="34" charset="0"/>
              </a:rPr>
              <a:t>de qualité</a:t>
            </a:r>
            <a:endParaRPr lang="fr-FR" sz="1100" b="1" i="1" dirty="0">
              <a:latin typeface="Arial" pitchFamily="34" charset="0"/>
              <a:ea typeface="Times New Roman" pitchFamily="18" charset="0"/>
              <a:cs typeface="Arial" pitchFamily="34" charset="0"/>
            </a:endParaRPr>
          </a:p>
          <a:p>
            <a:pPr lvl="0" fontAlgn="base">
              <a:spcBef>
                <a:spcPct val="0"/>
              </a:spcBef>
              <a:spcAft>
                <a:spcPct val="0"/>
              </a:spcAft>
              <a:tabLst>
                <a:tab pos="319088" algn="l"/>
              </a:tabLst>
            </a:pPr>
            <a:r>
              <a:rPr lang="fr-FR" sz="1100" b="1" i="1" dirty="0" smtClean="0">
                <a:latin typeface="Arial" pitchFamily="34" charset="0"/>
                <a:ea typeface="Times New Roman" pitchFamily="18" charset="0"/>
                <a:cs typeface="Arial" pitchFamily="34" charset="0"/>
              </a:rPr>
              <a:t>6. Management </a:t>
            </a:r>
            <a:r>
              <a:rPr lang="fr-FR" sz="1100" b="1" i="1" dirty="0">
                <a:solidFill>
                  <a:prstClr val="black"/>
                </a:solidFill>
                <a:latin typeface="Arial" pitchFamily="34" charset="0"/>
                <a:ea typeface="Times New Roman" pitchFamily="18" charset="0"/>
                <a:cs typeface="Arial" pitchFamily="34" charset="0"/>
              </a:rPr>
              <a:t>de la qualité et innovation</a:t>
            </a:r>
            <a:endParaRPr lang="fr-FR" sz="1100" b="1" i="1" dirty="0">
              <a:solidFill>
                <a:prstClr val="black"/>
              </a:solidFill>
              <a:latin typeface="Arial" pitchFamily="34" charset="0"/>
              <a:cs typeface="Arial" pitchFamily="34" charset="0"/>
            </a:endParaRPr>
          </a:p>
          <a:p>
            <a:pPr lvl="0" eaLnBrk="0" fontAlgn="base" hangingPunct="0">
              <a:spcBef>
                <a:spcPct val="0"/>
              </a:spcBef>
              <a:spcAft>
                <a:spcPct val="0"/>
              </a:spcAft>
              <a:tabLst>
                <a:tab pos="319088" algn="l"/>
              </a:tabLst>
            </a:pPr>
            <a:endParaRPr lang="fr-FR" sz="1100" b="1" i="1" dirty="0">
              <a:solidFill>
                <a:prstClr val="black"/>
              </a:solidFill>
              <a:latin typeface="Arial" pitchFamily="34" charset="0"/>
              <a:ea typeface="Times New Roman" pitchFamily="18" charset="0"/>
              <a:cs typeface="Arial" pitchFamily="34" charset="0"/>
            </a:endParaRPr>
          </a:p>
          <a:p>
            <a:pPr marR="0" lvl="0" algn="l" defTabSz="914400" rtl="0" eaLnBrk="0" fontAlgn="base" latinLnBrk="0" hangingPunct="0">
              <a:lnSpc>
                <a:spcPct val="100000"/>
              </a:lnSpc>
              <a:spcBef>
                <a:spcPct val="0"/>
              </a:spcBef>
              <a:spcAft>
                <a:spcPct val="0"/>
              </a:spcAft>
              <a:buClrTx/>
              <a:buSzTx/>
              <a:tabLst>
                <a:tab pos="319088" algn="l"/>
              </a:tabLst>
            </a:pPr>
            <a:endParaRPr kumimoji="0" lang="fr-FR" sz="1100" b="1" i="1" u="none" strike="noStrike" cap="none" normalizeH="0" baseline="0" dirty="0" smtClean="0">
              <a:ln>
                <a:noFill/>
              </a:ln>
              <a:solidFill>
                <a:schemeClr val="tx1"/>
              </a:solidFill>
              <a:effectLst/>
              <a:latin typeface="Arial" pitchFamily="34" charset="0"/>
              <a:cs typeface="Arial" pitchFamily="34" charset="0"/>
            </a:endParaRPr>
          </a:p>
        </p:txBody>
      </p:sp>
      <p:sp>
        <p:nvSpPr>
          <p:cNvPr id="15" name="ZoneTexte 14"/>
          <p:cNvSpPr txBox="1"/>
          <p:nvPr/>
        </p:nvSpPr>
        <p:spPr>
          <a:xfrm>
            <a:off x="6000760" y="0"/>
            <a:ext cx="2928958" cy="577081"/>
          </a:xfrm>
          <a:prstGeom prst="rect">
            <a:avLst/>
          </a:prstGeom>
          <a:noFill/>
        </p:spPr>
        <p:txBody>
          <a:bodyPr wrap="square" rtlCol="0">
            <a:spAutoFit/>
          </a:bodyPr>
          <a:lstStyle/>
          <a:p>
            <a:pPr algn="ctr" fontAlgn="base"/>
            <a:r>
              <a:rPr lang="fr-FR" sz="1050" b="1" dirty="0" smtClean="0">
                <a:ln w="10541" cmpd="sng">
                  <a:solidFill>
                    <a:schemeClr val="accent1">
                      <a:shade val="88000"/>
                      <a:satMod val="110000"/>
                    </a:schemeClr>
                  </a:solidFill>
                  <a:prstDash val="solid"/>
                </a:ln>
                <a:latin typeface="Arial Black" pitchFamily="34" charset="0"/>
              </a:rPr>
              <a:t>1</a:t>
            </a:r>
            <a:r>
              <a:rPr lang="fr-FR" sz="1050" b="1" baseline="30000" dirty="0" smtClean="0">
                <a:ln w="10541" cmpd="sng">
                  <a:solidFill>
                    <a:schemeClr val="accent1">
                      <a:shade val="88000"/>
                      <a:satMod val="110000"/>
                    </a:schemeClr>
                  </a:solidFill>
                  <a:prstDash val="solid"/>
                </a:ln>
                <a:latin typeface="Arial Black" pitchFamily="34" charset="0"/>
              </a:rPr>
              <a:t>ère</a:t>
            </a:r>
            <a:r>
              <a:rPr lang="fr-FR" sz="1050" b="1" dirty="0" smtClean="0">
                <a:ln w="10541" cmpd="sng">
                  <a:solidFill>
                    <a:schemeClr val="accent1">
                      <a:shade val="88000"/>
                      <a:satMod val="110000"/>
                    </a:schemeClr>
                  </a:solidFill>
                  <a:prstDash val="solid"/>
                </a:ln>
                <a:latin typeface="Arial Black" pitchFamily="34" charset="0"/>
              </a:rPr>
              <a:t> Journée Nationale de l’Agro-alimentaire, engineering et environnement (JNAEE - 2017)</a:t>
            </a:r>
            <a:endParaRPr lang="fr-FR" sz="1050" b="1" dirty="0">
              <a:ln w="10541" cmpd="sng">
                <a:solidFill>
                  <a:schemeClr val="accent1">
                    <a:shade val="88000"/>
                    <a:satMod val="110000"/>
                  </a:schemeClr>
                </a:solidFill>
                <a:prstDash val="solid"/>
              </a:ln>
              <a:latin typeface="Arial Black" pitchFamily="34" charset="0"/>
            </a:endParaRPr>
          </a:p>
        </p:txBody>
      </p:sp>
      <p:sp>
        <p:nvSpPr>
          <p:cNvPr id="16" name="ZoneTexte 15"/>
          <p:cNvSpPr txBox="1"/>
          <p:nvPr/>
        </p:nvSpPr>
        <p:spPr>
          <a:xfrm>
            <a:off x="5929322" y="571480"/>
            <a:ext cx="3214678" cy="626325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100" dirty="0" smtClean="0">
                <a:latin typeface="Times New Roman" pitchFamily="18" charset="0"/>
                <a:cs typeface="Times New Roman" pitchFamily="18" charset="0"/>
              </a:rPr>
              <a:t>Nom : …………………………………………</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Prénom : ………………………………………</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Qualité : Enseignant     Chercheur </a:t>
            </a:r>
          </a:p>
          <a:p>
            <a:r>
              <a:rPr lang="fr-FR" sz="1100" dirty="0" smtClean="0">
                <a:latin typeface="Times New Roman" pitchFamily="18" charset="0"/>
                <a:cs typeface="Times New Roman" pitchFamily="18" charset="0"/>
              </a:rPr>
              <a:t>              Doctorant         Industriel</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Organisme / Établissement : ……………………</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Adresse : ……………………………………………</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Téléphone : …………………Fax : ……………</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E-mail : ……………………………………………</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 </a:t>
            </a:r>
          </a:p>
          <a:p>
            <a:r>
              <a:rPr lang="fr-FR" sz="1100" b="1" dirty="0" smtClean="0">
                <a:latin typeface="Times New Roman" pitchFamily="18" charset="0"/>
                <a:cs typeface="Times New Roman" pitchFamily="18" charset="0"/>
              </a:rPr>
              <a:t>Désire participer au 01</a:t>
            </a:r>
            <a:r>
              <a:rPr lang="fr-FR" sz="1100" b="1" baseline="30000" dirty="0" smtClean="0">
                <a:latin typeface="Times New Roman" pitchFamily="18" charset="0"/>
                <a:cs typeface="Times New Roman" pitchFamily="18" charset="0"/>
              </a:rPr>
              <a:t>ère</a:t>
            </a:r>
            <a:r>
              <a:rPr lang="fr-FR" sz="1100" b="1" dirty="0" smtClean="0">
                <a:latin typeface="Times New Roman" pitchFamily="18" charset="0"/>
                <a:cs typeface="Times New Roman" pitchFamily="18" charset="0"/>
              </a:rPr>
              <a:t> JNA-2017</a:t>
            </a:r>
            <a:endParaRPr lang="fr-FR" sz="1100" dirty="0" smtClean="0">
              <a:latin typeface="Times New Roman" pitchFamily="18" charset="0"/>
              <a:cs typeface="Times New Roman" pitchFamily="18" charset="0"/>
            </a:endParaRP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Communication :</a:t>
            </a:r>
            <a:r>
              <a:rPr lang="fr-FR" sz="1100" b="1" dirty="0" smtClean="0">
                <a:latin typeface="Times New Roman" pitchFamily="18" charset="0"/>
                <a:cs typeface="Times New Roman" pitchFamily="18" charset="0"/>
              </a:rPr>
              <a:t>  </a:t>
            </a:r>
            <a:r>
              <a:rPr lang="fr-FR" sz="1100" dirty="0" smtClean="0">
                <a:latin typeface="Times New Roman" pitchFamily="18" charset="0"/>
                <a:cs typeface="Times New Roman" pitchFamily="18" charset="0"/>
              </a:rPr>
              <a:t>Oral :</a:t>
            </a:r>
          </a:p>
          <a:p>
            <a:r>
              <a:rPr lang="fr-FR" sz="1100" dirty="0" smtClean="0">
                <a:latin typeface="Times New Roman" pitchFamily="18" charset="0"/>
                <a:cs typeface="Times New Roman" pitchFamily="18" charset="0"/>
              </a:rPr>
              <a:t>	   </a:t>
            </a:r>
            <a:r>
              <a:rPr lang="fr-FR" sz="1100" b="1" dirty="0" smtClean="0">
                <a:latin typeface="Times New Roman" pitchFamily="18" charset="0"/>
                <a:cs typeface="Times New Roman" pitchFamily="18" charset="0"/>
              </a:rPr>
              <a:t> </a:t>
            </a:r>
            <a:r>
              <a:rPr lang="fr-FR" sz="1100" dirty="0" smtClean="0">
                <a:latin typeface="Times New Roman" pitchFamily="18" charset="0"/>
                <a:cs typeface="Times New Roman" pitchFamily="18" charset="0"/>
              </a:rPr>
              <a:t>Poster: </a:t>
            </a:r>
          </a:p>
          <a:p>
            <a:r>
              <a:rPr lang="fr-FR" sz="1100" dirty="0" smtClean="0">
                <a:latin typeface="Times New Roman" pitchFamily="18" charset="0"/>
                <a:cs typeface="Times New Roman" pitchFamily="18" charset="0"/>
              </a:rPr>
              <a:t> </a:t>
            </a:r>
          </a:p>
          <a:p>
            <a:pPr lvl="0"/>
            <a:r>
              <a:rPr lang="fr-FR" sz="1100" dirty="0" smtClean="0">
                <a:latin typeface="Times New Roman" pitchFamily="18" charset="0"/>
                <a:cs typeface="Times New Roman" pitchFamily="18" charset="0"/>
              </a:rPr>
              <a:t>Conférences :</a:t>
            </a:r>
          </a:p>
          <a:p>
            <a:r>
              <a:rPr lang="fr-FR" sz="1100" b="1" dirty="0" smtClean="0">
                <a:latin typeface="Times New Roman" pitchFamily="18" charset="0"/>
                <a:cs typeface="Times New Roman" pitchFamily="18" charset="0"/>
              </a:rPr>
              <a:t> </a:t>
            </a:r>
            <a:endParaRPr lang="fr-FR" sz="1100" dirty="0" smtClean="0">
              <a:latin typeface="Times New Roman" pitchFamily="18" charset="0"/>
              <a:cs typeface="Times New Roman" pitchFamily="18" charset="0"/>
            </a:endParaRPr>
          </a:p>
          <a:p>
            <a:pPr lvl="0"/>
            <a:r>
              <a:rPr lang="fr-FR" sz="1100" dirty="0" smtClean="0">
                <a:latin typeface="Times New Roman" pitchFamily="18" charset="0"/>
                <a:cs typeface="Times New Roman" pitchFamily="18" charset="0"/>
              </a:rPr>
              <a:t>Sans Communication :</a:t>
            </a:r>
          </a:p>
          <a:p>
            <a:r>
              <a:rPr lang="fr-FR" sz="1100" dirty="0" smtClean="0">
                <a:latin typeface="Times New Roman" pitchFamily="18" charset="0"/>
                <a:cs typeface="Times New Roman" pitchFamily="18" charset="0"/>
              </a:rPr>
              <a:t> </a:t>
            </a:r>
          </a:p>
          <a:p>
            <a:r>
              <a:rPr lang="fr-FR" sz="1100" dirty="0" smtClean="0">
                <a:latin typeface="Times New Roman" pitchFamily="18" charset="0"/>
                <a:cs typeface="Times New Roman" pitchFamily="18" charset="0"/>
              </a:rPr>
              <a:t>Thème de la communication (n°): </a:t>
            </a:r>
            <a:r>
              <a:rPr lang="fr-FR" sz="1100" b="1" dirty="0" smtClean="0">
                <a:latin typeface="Times New Roman" pitchFamily="18" charset="0"/>
                <a:cs typeface="Times New Roman" pitchFamily="18" charset="0"/>
              </a:rPr>
              <a:t>………………….</a:t>
            </a:r>
            <a:endParaRPr lang="fr-FR" sz="1100" dirty="0" smtClean="0">
              <a:latin typeface="Times New Roman" pitchFamily="18" charset="0"/>
              <a:cs typeface="Times New Roman" pitchFamily="18" charset="0"/>
            </a:endParaRPr>
          </a:p>
          <a:p>
            <a:r>
              <a:rPr lang="fr-FR" sz="1100" dirty="0" smtClean="0">
                <a:latin typeface="Times New Roman" pitchFamily="18" charset="0"/>
                <a:cs typeface="Times New Roman" pitchFamily="18" charset="0"/>
              </a:rPr>
              <a:t>Titre de la communication :</a:t>
            </a:r>
          </a:p>
          <a:p>
            <a:r>
              <a:rPr lang="fr-FR" sz="1200" b="1" dirty="0" smtClean="0">
                <a:latin typeface="Times New Roman" pitchFamily="18" charset="0"/>
                <a:cs typeface="Times New Roman" pitchFamily="18" charset="0"/>
              </a:rPr>
              <a:t>…………………………………………………………………………………………………………………………………………………………………………………………………………</a:t>
            </a:r>
          </a:p>
          <a:p>
            <a:r>
              <a:rPr lang="fr-FR" sz="1200" b="1" dirty="0" smtClean="0">
                <a:latin typeface="Times New Roman" pitchFamily="18" charset="0"/>
                <a:cs typeface="Times New Roman" pitchFamily="18" charset="0"/>
              </a:rPr>
              <a:t> …………………………………………………</a:t>
            </a:r>
          </a:p>
          <a:p>
            <a:r>
              <a:rPr lang="fr-FR" sz="1200" b="1" dirty="0" smtClean="0">
                <a:latin typeface="Times New Roman" pitchFamily="18" charset="0"/>
                <a:cs typeface="Times New Roman" pitchFamily="18" charset="0"/>
              </a:rPr>
              <a:t>……………………………………………………… ………………………………………………………………………………………………</a:t>
            </a:r>
          </a:p>
          <a:p>
            <a:endParaRPr lang="fr-FR" sz="1000" dirty="0"/>
          </a:p>
        </p:txBody>
      </p:sp>
      <p:sp>
        <p:nvSpPr>
          <p:cNvPr id="20" name="Rectangle 19"/>
          <p:cNvSpPr/>
          <p:nvPr/>
        </p:nvSpPr>
        <p:spPr>
          <a:xfrm flipH="1">
            <a:off x="7164288" y="1340768"/>
            <a:ext cx="71438"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7957516" y="1340768"/>
            <a:ext cx="142876"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7956376" y="1556792"/>
            <a:ext cx="142876"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7643834" y="3714752"/>
            <a:ext cx="142876"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7643834" y="3929066"/>
            <a:ext cx="142876"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3419872" y="3786190"/>
            <a:ext cx="2295136" cy="307777"/>
          </a:xfrm>
          <a:prstGeom prst="rect">
            <a:avLst/>
          </a:prstGeom>
          <a:solidFill>
            <a:schemeClr val="tx2">
              <a:lumMod val="40000"/>
              <a:lumOff val="60000"/>
            </a:schemeClr>
          </a:solidFill>
          <a:ln>
            <a:solidFill>
              <a:schemeClr val="tx2">
                <a:lumMod val="40000"/>
                <a:lumOff val="60000"/>
              </a:schemeClr>
            </a:solidFill>
          </a:ln>
        </p:spPr>
        <p:txBody>
          <a:bodyPr wrap="square" rtlCol="0">
            <a:spAutoFit/>
          </a:bodyPr>
          <a:lstStyle/>
          <a:p>
            <a:pPr algn="ctr"/>
            <a:r>
              <a:rPr lang="fr-FR" sz="1400" b="1" i="1" dirty="0" smtClean="0">
                <a:solidFill>
                  <a:schemeClr val="bg1"/>
                </a:solidFill>
              </a:rPr>
              <a:t>Frais d’inscription</a:t>
            </a:r>
            <a:endParaRPr lang="fr-FR" sz="1400" b="1" i="1" dirty="0">
              <a:solidFill>
                <a:schemeClr val="bg1"/>
              </a:solidFill>
            </a:endParaRPr>
          </a:p>
        </p:txBody>
      </p:sp>
      <p:sp>
        <p:nvSpPr>
          <p:cNvPr id="27" name="ZoneTexte 26"/>
          <p:cNvSpPr txBox="1"/>
          <p:nvPr/>
        </p:nvSpPr>
        <p:spPr>
          <a:xfrm>
            <a:off x="3500430" y="4357694"/>
            <a:ext cx="2286016" cy="646331"/>
          </a:xfrm>
          <a:prstGeom prst="rect">
            <a:avLst/>
          </a:prstGeom>
          <a:noFill/>
        </p:spPr>
        <p:txBody>
          <a:bodyPr wrap="square" rtlCol="0">
            <a:spAutoFit/>
          </a:bodyPr>
          <a:lstStyle/>
          <a:p>
            <a:r>
              <a:rPr lang="fr-FR" sz="1200" dirty="0" smtClean="0">
                <a:latin typeface="Times New Roman" pitchFamily="18" charset="0"/>
                <a:cs typeface="Times New Roman" pitchFamily="18" charset="0"/>
              </a:rPr>
              <a:t>Enseignant/chercheur:  5000 DA</a:t>
            </a:r>
          </a:p>
          <a:p>
            <a:endParaRPr lang="fr-FR" sz="1200" dirty="0" smtClean="0">
              <a:latin typeface="Times New Roman" pitchFamily="18" charset="0"/>
              <a:cs typeface="Times New Roman" pitchFamily="18" charset="0"/>
            </a:endParaRPr>
          </a:p>
          <a:p>
            <a:r>
              <a:rPr lang="fr-FR" sz="1200" dirty="0" smtClean="0">
                <a:latin typeface="Times New Roman" pitchFamily="18" charset="0"/>
                <a:cs typeface="Times New Roman" pitchFamily="18" charset="0"/>
              </a:rPr>
              <a:t>Etudiant chercheur:   2000 DA</a:t>
            </a:r>
            <a:endParaRPr lang="fr-FR" sz="1200" dirty="0">
              <a:latin typeface="Times New Roman" pitchFamily="18" charset="0"/>
              <a:cs typeface="Times New Roman" pitchFamily="18" charset="0"/>
            </a:endParaRPr>
          </a:p>
        </p:txBody>
      </p:sp>
      <p:sp>
        <p:nvSpPr>
          <p:cNvPr id="28" name="ZoneTexte 27"/>
          <p:cNvSpPr txBox="1"/>
          <p:nvPr/>
        </p:nvSpPr>
        <p:spPr>
          <a:xfrm>
            <a:off x="3214678" y="571480"/>
            <a:ext cx="2714644" cy="2800767"/>
          </a:xfrm>
          <a:prstGeom prst="rect">
            <a:avLst/>
          </a:prstGeom>
          <a:noFill/>
        </p:spPr>
        <p:txBody>
          <a:bodyPr wrap="square" rtlCol="0">
            <a:spAutoFit/>
          </a:bodyPr>
          <a:lstStyle/>
          <a:p>
            <a:pPr algn="just"/>
            <a:r>
              <a:rPr lang="fr-FR" sz="1100" dirty="0" smtClean="0">
                <a:latin typeface="Arial" pitchFamily="34" charset="0"/>
                <a:cs typeface="Arial" pitchFamily="34" charset="0"/>
              </a:rPr>
              <a:t>     Le résumé à soumettre ne doit pas dépasser 350 mots et doit être rédigé en caractère « Times New Roman 12 pour les titres et le texte TNR 10 italique pour les auteurs, souligner l’auteur principal.</a:t>
            </a:r>
          </a:p>
          <a:p>
            <a:pPr algn="just"/>
            <a:endParaRPr lang="fr-FR" sz="1100" dirty="0" smtClean="0">
              <a:latin typeface="Arial" pitchFamily="34" charset="0"/>
              <a:cs typeface="Arial" pitchFamily="34" charset="0"/>
            </a:endParaRPr>
          </a:p>
          <a:p>
            <a:pPr algn="just"/>
            <a:r>
              <a:rPr lang="fr-FR" sz="1100" dirty="0" smtClean="0">
                <a:latin typeface="Arial" pitchFamily="34" charset="0"/>
                <a:cs typeface="Arial" pitchFamily="34" charset="0"/>
              </a:rPr>
              <a:t>Le résumé accompagné du formulaire d’inscription dûment rempli doivent être envoyés par émail à: </a:t>
            </a:r>
          </a:p>
          <a:p>
            <a:pPr algn="just"/>
            <a:endParaRPr lang="fr-FR" sz="1100" dirty="0" smtClean="0">
              <a:latin typeface="Arial" pitchFamily="34" charset="0"/>
              <a:cs typeface="Arial" pitchFamily="34" charset="0"/>
            </a:endParaRPr>
          </a:p>
          <a:p>
            <a:pPr algn="ctr"/>
            <a:r>
              <a:rPr lang="fr-FR" sz="1100" b="1" dirty="0">
                <a:solidFill>
                  <a:schemeClr val="tx2">
                    <a:lumMod val="60000"/>
                    <a:lumOff val="40000"/>
                  </a:schemeClr>
                </a:solidFill>
              </a:rPr>
              <a:t>jnaee2017@univ-boumerdes.dz</a:t>
            </a:r>
            <a:r>
              <a:rPr lang="fr-FR" sz="1100" strike="sngStrike" dirty="0" smtClean="0">
                <a:solidFill>
                  <a:schemeClr val="tx2">
                    <a:lumMod val="60000"/>
                    <a:lumOff val="40000"/>
                  </a:schemeClr>
                </a:solidFill>
                <a:latin typeface="Arial" pitchFamily="34" charset="0"/>
                <a:cs typeface="Arial" pitchFamily="34" charset="0"/>
              </a:rPr>
              <a:t> </a:t>
            </a:r>
          </a:p>
          <a:p>
            <a:pPr algn="ctr"/>
            <a:endParaRPr lang="fr-FR" sz="1100" dirty="0" smtClean="0">
              <a:latin typeface="Arial" pitchFamily="34" charset="0"/>
              <a:cs typeface="Arial" pitchFamily="34" charset="0"/>
            </a:endParaRPr>
          </a:p>
          <a:p>
            <a:pPr algn="ctr"/>
            <a:endParaRPr lang="fr-FR" sz="1100" dirty="0" smtClean="0">
              <a:latin typeface="Arial" pitchFamily="34" charset="0"/>
              <a:cs typeface="Arial" pitchFamily="34" charset="0"/>
            </a:endParaRPr>
          </a:p>
          <a:p>
            <a:pPr algn="ctr"/>
            <a:r>
              <a:rPr lang="fr-FR" sz="1100" b="1" dirty="0" smtClean="0">
                <a:latin typeface="Arial" pitchFamily="34" charset="0"/>
                <a:cs typeface="Arial" pitchFamily="34" charset="0"/>
              </a:rPr>
              <a:t>Tél/Fax :</a:t>
            </a:r>
            <a:r>
              <a:rPr lang="fr-FR" sz="1100" dirty="0" smtClean="0">
                <a:latin typeface="Arial" pitchFamily="34" charset="0"/>
                <a:cs typeface="Arial" pitchFamily="34" charset="0"/>
              </a:rPr>
              <a:t>(024) 79 90 05  </a:t>
            </a:r>
          </a:p>
          <a:p>
            <a:pPr algn="ctr"/>
            <a:r>
              <a:rPr lang="fr-FR" sz="1100" dirty="0" smtClean="0">
                <a:latin typeface="Arial" pitchFamily="34" charset="0"/>
                <a:cs typeface="Arial" pitchFamily="34" charset="0"/>
              </a:rPr>
              <a:t>            (024) 79 90 13</a:t>
            </a:r>
          </a:p>
          <a:p>
            <a:pPr algn="just"/>
            <a:endParaRPr lang="fr-FR" sz="1100" dirty="0"/>
          </a:p>
        </p:txBody>
      </p:sp>
      <p:sp>
        <p:nvSpPr>
          <p:cNvPr id="17" name="Rectangle 16"/>
          <p:cNvSpPr/>
          <p:nvPr/>
        </p:nvSpPr>
        <p:spPr>
          <a:xfrm>
            <a:off x="7525468" y="4214818"/>
            <a:ext cx="142876"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7500958" y="4500570"/>
            <a:ext cx="142876"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flipH="1">
            <a:off x="7164858" y="1557362"/>
            <a:ext cx="71438" cy="71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1944</TotalTime>
  <Words>704</Words>
  <Application>Microsoft Office PowerPoint</Application>
  <PresentationFormat>Affichage à l'écran (4:3)</PresentationFormat>
  <Paragraphs>185</Paragraphs>
  <Slides>2</Slides>
  <Notes>1</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ACHEUK Fatma</dc:creator>
  <cp:lastModifiedBy>imene</cp:lastModifiedBy>
  <cp:revision>73</cp:revision>
  <dcterms:created xsi:type="dcterms:W3CDTF">2014-10-21T14:03:47Z</dcterms:created>
  <dcterms:modified xsi:type="dcterms:W3CDTF">2017-02-09T12:51:36Z</dcterms:modified>
</cp:coreProperties>
</file>